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9" r:id="rId1"/>
  </p:sldMasterIdLst>
  <p:sldIdLst>
    <p:sldId id="256" r:id="rId2"/>
    <p:sldId id="258" r:id="rId3"/>
    <p:sldId id="259" r:id="rId4"/>
    <p:sldId id="260" r:id="rId5"/>
    <p:sldId id="267" r:id="rId6"/>
    <p:sldId id="269" r:id="rId7"/>
    <p:sldId id="268" r:id="rId8"/>
    <p:sldId id="265" r:id="rId9"/>
    <p:sldId id="271" r:id="rId10"/>
    <p:sldId id="270" r:id="rId11"/>
    <p:sldId id="272" r:id="rId12"/>
    <p:sldId id="273" r:id="rId13"/>
    <p:sldId id="290" r:id="rId14"/>
    <p:sldId id="274" r:id="rId15"/>
    <p:sldId id="261" r:id="rId16"/>
    <p:sldId id="297" r:id="rId17"/>
    <p:sldId id="291" r:id="rId18"/>
    <p:sldId id="302" r:id="rId19"/>
    <p:sldId id="301" r:id="rId20"/>
    <p:sldId id="303" r:id="rId21"/>
    <p:sldId id="304" r:id="rId22"/>
    <p:sldId id="276" r:id="rId23"/>
    <p:sldId id="277" r:id="rId24"/>
    <p:sldId id="278" r:id="rId25"/>
    <p:sldId id="279" r:id="rId26"/>
    <p:sldId id="292" r:id="rId27"/>
    <p:sldId id="281" r:id="rId28"/>
    <p:sldId id="298" r:id="rId29"/>
    <p:sldId id="300" r:id="rId30"/>
    <p:sldId id="282" r:id="rId31"/>
    <p:sldId id="283" r:id="rId32"/>
    <p:sldId id="284" r:id="rId33"/>
    <p:sldId id="285" r:id="rId34"/>
    <p:sldId id="286" r:id="rId35"/>
    <p:sldId id="287" r:id="rId36"/>
    <p:sldId id="288" r:id="rId37"/>
    <p:sldId id="289" r:id="rId38"/>
    <p:sldId id="294" r:id="rId39"/>
    <p:sldId id="305" r:id="rId40"/>
    <p:sldId id="306" r:id="rId41"/>
    <p:sldId id="307" r:id="rId42"/>
    <p:sldId id="296" r:id="rId43"/>
    <p:sldId id="295"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C3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0" d="100"/>
          <a:sy n="60" d="100"/>
        </p:scale>
        <p:origin x="-1698" y="-7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Formatvorlage des Untertitelmasters durch Klicken bearbeiten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61BEF0D-F0BB-DE4B-95CE-6DB70DBA9567}" type="datetimeFigureOut">
              <a:rPr lang="en-US" smtClean="0"/>
              <a:pPr/>
              <a:t>3/20/2018</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546995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211491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3868643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4275245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716737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234187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982032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1081903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831640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de-DE"/>
              <a:t>Textmasterformat bearbeiten</a:t>
            </a:r>
          </a:p>
        </p:txBody>
      </p:sp>
      <p:sp>
        <p:nvSpPr>
          <p:cNvPr id="5" name="Date Placeholder 4"/>
          <p:cNvSpPr>
            <a:spLocks noGrp="1"/>
          </p:cNvSpPr>
          <p:nvPr>
            <p:ph type="dt" sz="half" idx="10"/>
          </p:nvPr>
        </p:nvSpPr>
        <p:spPr/>
        <p:txBody>
          <a:bodyPr/>
          <a:lstStyle/>
          <a:p>
            <a:fld id="{B61BEF0D-F0BB-DE4B-95CE-6DB70DBA9567}" type="datetimeFigureOut">
              <a:rPr lang="en-US" smtClean="0"/>
              <a:pPr/>
              <a:t>3/20/2018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774101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61BEF0D-F0BB-DE4B-95CE-6DB70DBA9567}" type="datetimeFigureOut">
              <a:rPr lang="en-US" smtClean="0"/>
              <a:pPr/>
              <a:t>3/20/2018</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27981749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61BEF0D-F0BB-DE4B-95CE-6DB70DBA9567}" type="datetimeFigureOut">
              <a:rPr lang="en-US" smtClean="0"/>
              <a:pPr/>
              <a:t>3/20/2018</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xmlns="" val="2895655167"/>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drost-rose-realschule.de/"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Die schriftliche Bewerbung</a:t>
            </a:r>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757671300"/>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60265" y="1112122"/>
            <a:ext cx="7383377" cy="1083733"/>
          </a:xfrm>
        </p:spPr>
        <p:txBody>
          <a:bodyPr>
            <a:normAutofit fontScale="90000"/>
          </a:bodyPr>
          <a:lstStyle/>
          <a:p>
            <a:r>
              <a:rPr lang="de-DE" dirty="0"/>
              <a:t>2. „Der Betreff“ des Anschreibens</a:t>
            </a:r>
          </a:p>
        </p:txBody>
      </p:sp>
      <p:sp>
        <p:nvSpPr>
          <p:cNvPr id="3" name="Untertitel 2"/>
          <p:cNvSpPr>
            <a:spLocks noGrp="1"/>
          </p:cNvSpPr>
          <p:nvPr>
            <p:ph type="subTitle" idx="1"/>
          </p:nvPr>
        </p:nvSpPr>
        <p:spPr>
          <a:xfrm>
            <a:off x="455612" y="2319867"/>
            <a:ext cx="10077917" cy="4072466"/>
          </a:xfrm>
        </p:spPr>
        <p:txBody>
          <a:bodyPr>
            <a:normAutofit/>
          </a:bodyPr>
          <a:lstStyle/>
          <a:p>
            <a:endParaRPr lang="de-DE" sz="2800" dirty="0">
              <a:solidFill>
                <a:schemeClr val="tx1"/>
              </a:solidFill>
            </a:endParaRPr>
          </a:p>
          <a:p>
            <a:pPr marL="457200" indent="-457200">
              <a:buFontTx/>
              <a:buChar char="-"/>
            </a:pPr>
            <a:r>
              <a:rPr lang="de-DE" sz="4000" dirty="0"/>
              <a:t>Hier nennst du den Grund für dein Schreiben. In diesem Fall ist es die Bewerbung um einen Ausbildungsplatz.</a:t>
            </a:r>
          </a:p>
          <a:p>
            <a:pPr marL="457200" indent="-457200">
              <a:buFontTx/>
              <a:buChar char="-"/>
            </a:pPr>
            <a:r>
              <a:rPr lang="de-DE" sz="4000" dirty="0"/>
              <a:t>Die Betreffzeile wird hervorgehoben, indem man sie fett markiert.</a:t>
            </a:r>
          </a:p>
        </p:txBody>
      </p:sp>
      <p:sp>
        <p:nvSpPr>
          <p:cNvPr id="5" name="Pfeil nach rechts 4"/>
          <p:cNvSpPr/>
          <p:nvPr/>
        </p:nvSpPr>
        <p:spPr>
          <a:xfrm rot="4253665" flipH="1">
            <a:off x="10090767" y="3214768"/>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3774564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9764002" y="1905669"/>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2914563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60265" y="1112122"/>
            <a:ext cx="7383377" cy="1083733"/>
          </a:xfrm>
        </p:spPr>
        <p:txBody>
          <a:bodyPr>
            <a:normAutofit fontScale="90000"/>
          </a:bodyPr>
          <a:lstStyle/>
          <a:p>
            <a:r>
              <a:rPr lang="de-DE" dirty="0"/>
              <a:t>3. „Die Anrede“</a:t>
            </a:r>
          </a:p>
        </p:txBody>
      </p:sp>
      <p:sp>
        <p:nvSpPr>
          <p:cNvPr id="3" name="Untertitel 2"/>
          <p:cNvSpPr>
            <a:spLocks noGrp="1"/>
          </p:cNvSpPr>
          <p:nvPr>
            <p:ph type="subTitle" idx="1"/>
          </p:nvPr>
        </p:nvSpPr>
        <p:spPr>
          <a:xfrm>
            <a:off x="455612" y="2319867"/>
            <a:ext cx="10077917" cy="4072466"/>
          </a:xfrm>
        </p:spPr>
        <p:txBody>
          <a:bodyPr>
            <a:normAutofit fontScale="85000" lnSpcReduction="20000"/>
          </a:bodyPr>
          <a:lstStyle/>
          <a:p>
            <a:endParaRPr lang="de-DE" sz="2800" dirty="0">
              <a:solidFill>
                <a:schemeClr val="tx1"/>
              </a:solidFill>
            </a:endParaRPr>
          </a:p>
          <a:p>
            <a:pPr marL="457200" indent="-457200">
              <a:buFontTx/>
              <a:buChar char="-"/>
            </a:pPr>
            <a:r>
              <a:rPr lang="de-DE" sz="4000" dirty="0"/>
              <a:t>Du solltest dich vorher informieren, an welche Person du deine Bewerbung richten musst „</a:t>
            </a:r>
            <a:r>
              <a:rPr lang="de-DE" sz="4000" i="1" dirty="0"/>
              <a:t>Sehr geehrte(r) Frau/Herr Mustermann,…“.</a:t>
            </a:r>
          </a:p>
          <a:p>
            <a:pPr marL="457200" indent="-457200">
              <a:buFontTx/>
              <a:buChar char="-"/>
            </a:pPr>
            <a:r>
              <a:rPr lang="de-DE" sz="4000" dirty="0"/>
              <a:t>Nur wenn du das nicht herausfinden konntest, darfst du dein Anschreiben mit   </a:t>
            </a:r>
            <a:r>
              <a:rPr lang="de-DE" sz="4000" i="1" dirty="0"/>
              <a:t>„Sehr geehrte Damen und Herren, …</a:t>
            </a:r>
            <a:r>
              <a:rPr lang="de-DE" sz="4000" dirty="0"/>
              <a:t>“ beginnen.</a:t>
            </a:r>
          </a:p>
          <a:p>
            <a:r>
              <a:rPr lang="de-DE" sz="4000" dirty="0"/>
              <a:t>-   Hinter der Anrede steht immer ein Komma. Danach                                 </a:t>
            </a:r>
          </a:p>
          <a:p>
            <a:r>
              <a:rPr lang="de-DE" sz="4000" dirty="0"/>
              <a:t>     lässt man eine Zeile frei.</a:t>
            </a:r>
          </a:p>
          <a:p>
            <a:endParaRPr lang="de-DE" sz="4000" dirty="0"/>
          </a:p>
          <a:p>
            <a:pPr marL="457200" indent="-457200">
              <a:buFontTx/>
              <a:buChar char="-"/>
            </a:pPr>
            <a:endParaRPr lang="de-DE" sz="4000" dirty="0"/>
          </a:p>
          <a:p>
            <a:endParaRPr lang="de-DE" sz="4000" dirty="0"/>
          </a:p>
        </p:txBody>
      </p:sp>
      <p:sp>
        <p:nvSpPr>
          <p:cNvPr id="5" name="Pfeil nach rechts 4"/>
          <p:cNvSpPr/>
          <p:nvPr/>
        </p:nvSpPr>
        <p:spPr>
          <a:xfrm rot="3906640" flipH="1">
            <a:off x="10090766" y="3083871"/>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286538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175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75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33600" y="228124"/>
            <a:ext cx="9271000" cy="5878532"/>
          </a:xfrm>
          <a:prstGeom prst="rect">
            <a:avLst/>
          </a:prstGeom>
        </p:spPr>
        <p:txBody>
          <a:bodyPr wrap="square">
            <a:spAutoFit/>
          </a:bodyPr>
          <a:lstStyle/>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Leonard Krause	</a:t>
            </a:r>
            <a:r>
              <a:rPr lang="de-DE" sz="1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de-DE" sz="1600"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Lipperbruch</a:t>
            </a:r>
            <a:r>
              <a:rPr lang="de-DE" sz="16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04. 02.2018</a:t>
            </a:r>
            <a:endParaRPr lang="de-DE" dirty="0">
              <a:latin typeface="Times New Roman" panose="02020603050405020304" pitchFamily="18" charset="0"/>
              <a:ea typeface="Times New Roman" panose="02020603050405020304" pitchFamily="18" charset="0"/>
            </a:endParaRPr>
          </a:p>
          <a:p>
            <a:pPr>
              <a:spcAft>
                <a:spcPts val="0"/>
              </a:spcAft>
            </a:pPr>
            <a:r>
              <a:rPr lang="de-DE"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Rosenaue</a:t>
            </a: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12</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59558 </a:t>
            </a:r>
            <a:r>
              <a:rPr lang="de-DE" dirty="0" err="1">
                <a:solidFill>
                  <a:srgbClr val="000000"/>
                </a:solidFill>
                <a:latin typeface="Calibri" panose="020F0502020204030204" pitchFamily="34" charset="0"/>
                <a:ea typeface="Times New Roman" panose="02020603050405020304" pitchFamily="18" charset="0"/>
                <a:cs typeface="Times New Roman" panose="02020603050405020304" pitchFamily="18" charset="0"/>
              </a:rPr>
              <a:t>Lipperbruch</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Tel.: 0176-8155667</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E-Mail: </a:t>
            </a:r>
            <a:r>
              <a:rPr lang="de-DE" dirty="0">
                <a:latin typeface="Calibri" panose="020F0502020204030204" pitchFamily="34" charset="0"/>
                <a:ea typeface="Times New Roman" panose="02020603050405020304" pitchFamily="18" charset="0"/>
                <a:cs typeface="Times New Roman" panose="02020603050405020304" pitchFamily="18" charset="0"/>
              </a:rPr>
              <a:t>Leonard.Krause@gmx.de</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B &amp; H Elektrotechnik GmbH</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Bernard </a:t>
            </a:r>
            <a:r>
              <a:rPr lang="de-DE" dirty="0" err="1">
                <a:latin typeface="Calibri" panose="020F0502020204030204" pitchFamily="34" charset="0"/>
                <a:ea typeface="Times New Roman" panose="02020603050405020304" pitchFamily="18" charset="0"/>
                <a:cs typeface="Times New Roman" panose="02020603050405020304" pitchFamily="18" charset="0"/>
              </a:rPr>
              <a:t>Brockschnieder</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Holzstraße 128</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59556 Lippstadt</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marL="226695" indent="-226695">
              <a:spcAft>
                <a:spcPts val="0"/>
              </a:spcAft>
            </a:pPr>
            <a:r>
              <a:rPr lang="de-DE" b="1" kern="900" dirty="0">
                <a:solidFill>
                  <a:srgbClr val="000000"/>
                </a:solidFill>
                <a:latin typeface="Calibri" panose="020F0502020204030204" pitchFamily="34" charset="0"/>
                <a:ea typeface="Times New Roman" panose="02020603050405020304" pitchFamily="18" charset="0"/>
                <a:cs typeface="Times" panose="02020603050405020304" pitchFamily="18" charset="0"/>
              </a:rPr>
              <a:t>Bewerbung um einen Ausbildungsplatz zum Elektroniker für Energie- und Gebäudetechnik</a:t>
            </a:r>
            <a:endParaRPr lang="de-DE" sz="1600" b="1" i="1" kern="900"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r>
              <a:rPr lang="de-DE" dirty="0">
                <a:solidFill>
                  <a:srgbClr val="000000"/>
                </a:solidFill>
                <a:latin typeface="Calibri" panose="020F0502020204030204" pitchFamily="34" charset="0"/>
                <a:cs typeface="Times New Roman" panose="02020603050405020304" pitchFamily="18" charset="0"/>
              </a:rPr>
              <a:t>Sehr geehrter Herr </a:t>
            </a:r>
            <a:r>
              <a:rPr lang="de-DE" dirty="0" err="1">
                <a:solidFill>
                  <a:srgbClr val="000000"/>
                </a:solidFill>
                <a:latin typeface="Calibri" panose="020F0502020204030204" pitchFamily="34" charset="0"/>
                <a:cs typeface="Tahoma" panose="020B0604030504040204" pitchFamily="34" charset="0"/>
              </a:rPr>
              <a:t>Brockschnieder</a:t>
            </a:r>
            <a:r>
              <a:rPr lang="de-DE" dirty="0">
                <a:solidFill>
                  <a:srgbClr val="000000"/>
                </a:solidFill>
                <a:latin typeface="Calibri" panose="020F0502020204030204" pitchFamily="34" charset="0"/>
                <a:cs typeface="Times New Roman" panose="02020603050405020304" pitchFamily="18" charset="0"/>
              </a:rPr>
              <a:t>, </a:t>
            </a:r>
            <a:endParaRPr lang="de-DE" dirty="0"/>
          </a:p>
          <a:p>
            <a:r>
              <a:rPr lang="de-DE" dirty="0">
                <a:solidFill>
                  <a:srgbClr val="000000"/>
                </a:solidFill>
                <a:latin typeface="Calibri" panose="020F0502020204030204" pitchFamily="34" charset="0"/>
                <a:cs typeface="Times New Roman" panose="02020603050405020304" pitchFamily="18" charset="0"/>
              </a:rPr>
              <a:t> </a:t>
            </a:r>
            <a:endParaRPr lang="de-DE" dirty="0">
              <a:effectLst/>
            </a:endParaRPr>
          </a:p>
        </p:txBody>
      </p:sp>
      <p:sp>
        <p:nvSpPr>
          <p:cNvPr id="3" name="Pfeil nach rechts 2"/>
          <p:cNvSpPr/>
          <p:nvPr/>
        </p:nvSpPr>
        <p:spPr>
          <a:xfrm flipH="1">
            <a:off x="4880275" y="2769268"/>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Pfeil nach rechts 3"/>
          <p:cNvSpPr/>
          <p:nvPr/>
        </p:nvSpPr>
        <p:spPr>
          <a:xfrm flipH="1">
            <a:off x="10961838" y="4385331"/>
            <a:ext cx="885524" cy="210553"/>
          </a:xfrm>
          <a:prstGeom prst="rightArrow">
            <a:avLst>
              <a:gd name="adj1" fmla="val 50000"/>
              <a:gd name="adj2" fmla="val 6588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Pfeil nach rechts 4"/>
          <p:cNvSpPr/>
          <p:nvPr/>
        </p:nvSpPr>
        <p:spPr>
          <a:xfrm flipH="1">
            <a:off x="5667675" y="5520965"/>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290238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10308948" y="2626105"/>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47757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47649" y="1206787"/>
            <a:ext cx="7383377" cy="1083733"/>
          </a:xfrm>
        </p:spPr>
        <p:txBody>
          <a:bodyPr>
            <a:normAutofit fontScale="90000"/>
          </a:bodyPr>
          <a:lstStyle/>
          <a:p>
            <a:r>
              <a:rPr lang="de-DE" dirty="0"/>
              <a:t/>
            </a:r>
            <a:br>
              <a:rPr lang="de-DE" dirty="0"/>
            </a:br>
            <a:r>
              <a:rPr lang="de-DE" dirty="0"/>
              <a:t>3.1 „Der erste Absatz“</a:t>
            </a:r>
          </a:p>
        </p:txBody>
      </p:sp>
      <p:sp>
        <p:nvSpPr>
          <p:cNvPr id="3" name="Untertitel 2"/>
          <p:cNvSpPr>
            <a:spLocks noGrp="1"/>
          </p:cNvSpPr>
          <p:nvPr>
            <p:ph type="subTitle" idx="1"/>
          </p:nvPr>
        </p:nvSpPr>
        <p:spPr>
          <a:xfrm>
            <a:off x="0" y="2377606"/>
            <a:ext cx="10077917" cy="4072466"/>
          </a:xfrm>
        </p:spPr>
        <p:txBody>
          <a:bodyPr>
            <a:normAutofit/>
          </a:bodyPr>
          <a:lstStyle/>
          <a:p>
            <a:pPr marL="457200" indent="-457200">
              <a:buFontTx/>
              <a:buChar char="-"/>
            </a:pPr>
            <a:r>
              <a:rPr lang="de-DE" sz="3900" dirty="0"/>
              <a:t>Hier erklärst du, wodurch du auf den Ausbildungsplatz aufmerksam geworden bist und warum du dich darauf bewirbst.</a:t>
            </a:r>
          </a:p>
          <a:p>
            <a:pPr marL="457200" indent="-457200">
              <a:buFontTx/>
              <a:buChar char="-"/>
            </a:pPr>
            <a:r>
              <a:rPr lang="de-DE" sz="3900" dirty="0"/>
              <a:t>Besonders wichtig ist der erste Satz. Er soll den Personaler neugierig machen.</a:t>
            </a:r>
          </a:p>
          <a:p>
            <a:pPr marL="457200" indent="-457200">
              <a:buFontTx/>
              <a:buChar char="-"/>
            </a:pPr>
            <a:r>
              <a:rPr lang="de-DE" sz="3900" dirty="0"/>
              <a:t>Hilfreich kann hierbei die jeweilige Internet-seite des Betriebes sein.</a:t>
            </a:r>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6830824" flipH="1">
            <a:off x="9359858" y="3085449"/>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272442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175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9267" y="-756761"/>
            <a:ext cx="11413066" cy="7571303"/>
          </a:xfrm>
          <a:prstGeom prst="rect">
            <a:avLst/>
          </a:prstGeom>
        </p:spPr>
        <p:txBody>
          <a:bodyPr wrap="square">
            <a:spAutoFit/>
          </a:bodyPr>
          <a:lstStyle/>
          <a:p>
            <a:pPr>
              <a:spcAft>
                <a:spcPts val="0"/>
              </a:spcAft>
            </a:pPr>
            <a:endParaRPr lang="de-DE" dirty="0">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endParaRPr lang="de-DE" dirty="0">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endParaRPr lang="de-DE" dirty="0">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Leonard Krause	</a:t>
            </a:r>
            <a:r>
              <a:rPr lang="de-DE" sz="1600" dirty="0">
                <a:latin typeface="Calibri" panose="020F0502020204030204" pitchFamily="34" charset="0"/>
                <a:ea typeface="Times New Roman" panose="02020603050405020304" pitchFamily="18" charset="0"/>
                <a:cs typeface="Times New Roman" panose="02020603050405020304" pitchFamily="18" charset="0"/>
              </a:rPr>
              <a:t>												</a:t>
            </a:r>
            <a:r>
              <a:rPr lang="de-DE" sz="1600" dirty="0" err="1">
                <a:latin typeface="Calibri" panose="020F0502020204030204" pitchFamily="34" charset="0"/>
                <a:ea typeface="Times New Roman" panose="02020603050405020304" pitchFamily="18" charset="0"/>
                <a:cs typeface="Times New Roman" panose="02020603050405020304" pitchFamily="18" charset="0"/>
              </a:rPr>
              <a:t>Lipperbruch</a:t>
            </a:r>
            <a:r>
              <a:rPr lang="de-DE" sz="1600" dirty="0">
                <a:latin typeface="Calibri" panose="020F0502020204030204" pitchFamily="34" charset="0"/>
                <a:ea typeface="Times New Roman" panose="02020603050405020304" pitchFamily="18" charset="0"/>
                <a:cs typeface="Times New Roman" panose="02020603050405020304" pitchFamily="18" charset="0"/>
              </a:rPr>
              <a:t>, 04. 02.2018</a:t>
            </a:r>
            <a:endParaRPr lang="de-DE" dirty="0">
              <a:latin typeface="Times New Roman" panose="02020603050405020304" pitchFamily="18" charset="0"/>
              <a:ea typeface="Times New Roman" panose="02020603050405020304" pitchFamily="18" charset="0"/>
            </a:endParaRPr>
          </a:p>
          <a:p>
            <a:pPr>
              <a:spcAft>
                <a:spcPts val="0"/>
              </a:spcAft>
            </a:pPr>
            <a:r>
              <a:rPr lang="de-DE" dirty="0" err="1">
                <a:latin typeface="Calibri" panose="020F0502020204030204" pitchFamily="34" charset="0"/>
                <a:ea typeface="Times New Roman" panose="02020603050405020304" pitchFamily="18" charset="0"/>
                <a:cs typeface="Times New Roman" panose="02020603050405020304" pitchFamily="18" charset="0"/>
              </a:rPr>
              <a:t>Rosenaue</a:t>
            </a:r>
            <a:r>
              <a:rPr lang="de-DE" dirty="0">
                <a:latin typeface="Calibri" panose="020F0502020204030204" pitchFamily="34" charset="0"/>
                <a:ea typeface="Times New Roman" panose="02020603050405020304" pitchFamily="18" charset="0"/>
                <a:cs typeface="Times New Roman" panose="02020603050405020304" pitchFamily="18" charset="0"/>
              </a:rPr>
              <a:t> 12</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59558 </a:t>
            </a:r>
            <a:r>
              <a:rPr lang="de-DE" dirty="0" err="1">
                <a:latin typeface="Calibri" panose="020F0502020204030204" pitchFamily="34" charset="0"/>
                <a:ea typeface="Times New Roman" panose="02020603050405020304" pitchFamily="18" charset="0"/>
                <a:cs typeface="Times New Roman" panose="02020603050405020304" pitchFamily="18" charset="0"/>
              </a:rPr>
              <a:t>Lipperbruch</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Tel.: 0176-8155667</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E-Mail: Leonard.Krause@gmx.de</a:t>
            </a:r>
            <a:endParaRPr lang="de-DE" u="sng"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B &amp; H Elektrotechnik GmbH</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Bernard </a:t>
            </a:r>
            <a:r>
              <a:rPr lang="de-DE" dirty="0" err="1">
                <a:latin typeface="Calibri" panose="020F0502020204030204" pitchFamily="34" charset="0"/>
                <a:ea typeface="Times New Roman" panose="02020603050405020304" pitchFamily="18" charset="0"/>
                <a:cs typeface="Times New Roman" panose="02020603050405020304" pitchFamily="18" charset="0"/>
              </a:rPr>
              <a:t>Brockschnieder</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Holzstraße 128</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59556 Lippstadt</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marL="226695" indent="-226695">
              <a:spcAft>
                <a:spcPts val="0"/>
              </a:spcAft>
            </a:pPr>
            <a:r>
              <a:rPr lang="de-DE" b="1" kern="900" dirty="0">
                <a:solidFill>
                  <a:srgbClr val="000000"/>
                </a:solidFill>
                <a:latin typeface="Calibri" panose="020F0502020204030204" pitchFamily="34" charset="0"/>
                <a:ea typeface="Times New Roman" panose="02020603050405020304" pitchFamily="18" charset="0"/>
                <a:cs typeface="Times" panose="02020603050405020304" pitchFamily="18" charset="0"/>
              </a:rPr>
              <a:t>Bewerbung um einen Ausbildungsplatz zum Elektroniker für Energie- und Gebäudetechnik</a:t>
            </a:r>
            <a:endParaRPr lang="de-DE" sz="1600" b="1" i="1" kern="900"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r>
              <a:rPr lang="de-DE" dirty="0">
                <a:solidFill>
                  <a:srgbClr val="000000"/>
                </a:solidFill>
                <a:latin typeface="Calibri" panose="020F0502020204030204" pitchFamily="34" charset="0"/>
                <a:cs typeface="Times New Roman" panose="02020603050405020304" pitchFamily="18" charset="0"/>
              </a:rPr>
              <a:t>Sehr geehrter Herr </a:t>
            </a:r>
            <a:r>
              <a:rPr lang="de-DE" dirty="0" err="1">
                <a:solidFill>
                  <a:srgbClr val="000000"/>
                </a:solidFill>
                <a:latin typeface="Calibri" panose="020F0502020204030204" pitchFamily="34" charset="0"/>
                <a:cs typeface="Tahoma" panose="020B0604030504040204" pitchFamily="34" charset="0"/>
              </a:rPr>
              <a:t>Brockschnieder</a:t>
            </a:r>
            <a:r>
              <a:rPr lang="de-DE" dirty="0">
                <a:solidFill>
                  <a:srgbClr val="000000"/>
                </a:solidFill>
                <a:latin typeface="Calibri" panose="020F0502020204030204" pitchFamily="34" charset="0"/>
                <a:cs typeface="Times New Roman" panose="02020603050405020304" pitchFamily="18" charset="0"/>
              </a:rPr>
              <a:t>, </a:t>
            </a:r>
            <a:endParaRPr lang="de-DE" dirty="0"/>
          </a:p>
          <a:p>
            <a:r>
              <a:rPr lang="de-DE" dirty="0">
                <a:solidFill>
                  <a:srgbClr val="000000"/>
                </a:solidFill>
                <a:latin typeface="Calibri" panose="020F0502020204030204" pitchFamily="34" charset="0"/>
                <a:cs typeface="Times New Roman" panose="02020603050405020304" pitchFamily="18" charset="0"/>
              </a:rPr>
              <a:t> </a:t>
            </a:r>
          </a:p>
          <a:p>
            <a:r>
              <a:rPr lang="de-DE" dirty="0">
                <a:solidFill>
                  <a:srgbClr val="000000"/>
                </a:solidFill>
                <a:latin typeface="Calibri" panose="020F0502020204030204" pitchFamily="34" charset="0"/>
                <a:cs typeface="Times New Roman" panose="02020603050405020304" pitchFamily="18" charset="0"/>
              </a:rPr>
              <a:t>Sie bieten auf Ihrer Internetseite Ausbildungsplätze zum Elektroniker für Energie- und  </a:t>
            </a:r>
            <a:r>
              <a:rPr lang="de-DE" dirty="0" err="1">
                <a:solidFill>
                  <a:srgbClr val="000000"/>
                </a:solidFill>
                <a:latin typeface="Calibri" panose="020F0502020204030204" pitchFamily="34" charset="0"/>
                <a:cs typeface="Times New Roman" panose="02020603050405020304" pitchFamily="18" charset="0"/>
              </a:rPr>
              <a:t>Gebäu</a:t>
            </a:r>
            <a:r>
              <a:rPr lang="de-DE" dirty="0">
                <a:solidFill>
                  <a:srgbClr val="000000"/>
                </a:solidFill>
                <a:latin typeface="Calibri" panose="020F0502020204030204" pitchFamily="34" charset="0"/>
                <a:cs typeface="Times New Roman" panose="02020603050405020304" pitchFamily="18" charset="0"/>
              </a:rPr>
              <a:t>-</a:t>
            </a:r>
          </a:p>
          <a:p>
            <a:r>
              <a:rPr lang="de-DE" dirty="0" err="1">
                <a:solidFill>
                  <a:srgbClr val="000000"/>
                </a:solidFill>
                <a:latin typeface="Calibri" panose="020F0502020204030204" pitchFamily="34" charset="0"/>
                <a:cs typeface="Times New Roman" panose="02020603050405020304" pitchFamily="18" charset="0"/>
              </a:rPr>
              <a:t>detechnik</a:t>
            </a:r>
            <a:r>
              <a:rPr lang="de-DE" dirty="0">
                <a:solidFill>
                  <a:srgbClr val="000000"/>
                </a:solidFill>
                <a:latin typeface="Calibri" panose="020F0502020204030204" pitchFamily="34" charset="0"/>
                <a:cs typeface="Times New Roman" panose="02020603050405020304" pitchFamily="18" charset="0"/>
              </a:rPr>
              <a:t> an. Hiermit bewerbe ich mich um diesen Ausbildungsplatz.</a:t>
            </a:r>
            <a:endParaRPr lang="de-DE" dirty="0"/>
          </a:p>
          <a:p>
            <a:pPr algn="just"/>
            <a:r>
              <a:rPr lang="de-DE" dirty="0">
                <a:solidFill>
                  <a:srgbClr val="000000"/>
                </a:solidFill>
                <a:latin typeface="Calibri" panose="020F0502020204030204" pitchFamily="34" charset="0"/>
                <a:cs typeface="Times New Roman" panose="02020603050405020304" pitchFamily="18" charset="0"/>
              </a:rPr>
              <a:t> </a:t>
            </a:r>
            <a:endParaRPr lang="de-DE" dirty="0"/>
          </a:p>
        </p:txBody>
      </p:sp>
      <p:sp>
        <p:nvSpPr>
          <p:cNvPr id="4" name="Explosion 2 3"/>
          <p:cNvSpPr/>
          <p:nvPr/>
        </p:nvSpPr>
        <p:spPr>
          <a:xfrm>
            <a:off x="2465798" y="4849402"/>
            <a:ext cx="8188504" cy="2106202"/>
          </a:xfrm>
          <a:prstGeom prst="irregularSeal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5400" b="1" dirty="0">
                <a:solidFill>
                  <a:schemeClr val="tx1"/>
                </a:solidFill>
              </a:rPr>
              <a:t>So nicht!</a:t>
            </a:r>
          </a:p>
        </p:txBody>
      </p:sp>
    </p:spTree>
    <p:extLst>
      <p:ext uri="{BB962C8B-B14F-4D97-AF65-F5344CB8AC3E}">
        <p14:creationId xmlns:p14="http://schemas.microsoft.com/office/powerpoint/2010/main" xmlns="" val="3092372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28599" y="62962"/>
            <a:ext cx="11582399" cy="6986528"/>
          </a:xfrm>
          <a:prstGeom prst="rect">
            <a:avLst/>
          </a:prstGeom>
        </p:spPr>
        <p:txBody>
          <a:bodyPr wrap="square">
            <a:spAutoFit/>
          </a:bodyPr>
          <a:lstStyle/>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Leonard Krause	</a:t>
            </a:r>
            <a:r>
              <a:rPr lang="de-DE" sz="1600" dirty="0">
                <a:latin typeface="Calibri" panose="020F0502020204030204" pitchFamily="34" charset="0"/>
                <a:ea typeface="Times New Roman" panose="02020603050405020304" pitchFamily="18" charset="0"/>
                <a:cs typeface="Times New Roman" panose="02020603050405020304" pitchFamily="18" charset="0"/>
              </a:rPr>
              <a:t>												</a:t>
            </a:r>
            <a:r>
              <a:rPr lang="de-DE" sz="1600" dirty="0" err="1">
                <a:latin typeface="Calibri" panose="020F0502020204030204" pitchFamily="34" charset="0"/>
                <a:ea typeface="Times New Roman" panose="02020603050405020304" pitchFamily="18" charset="0"/>
                <a:cs typeface="Times New Roman" panose="02020603050405020304" pitchFamily="18" charset="0"/>
              </a:rPr>
              <a:t>Lipperbruch</a:t>
            </a:r>
            <a:r>
              <a:rPr lang="de-DE" sz="1600" dirty="0">
                <a:latin typeface="Calibri" panose="020F0502020204030204" pitchFamily="34" charset="0"/>
                <a:ea typeface="Times New Roman" panose="02020603050405020304" pitchFamily="18" charset="0"/>
                <a:cs typeface="Times New Roman" panose="02020603050405020304" pitchFamily="18" charset="0"/>
              </a:rPr>
              <a:t>, 04. 02.2018</a:t>
            </a:r>
            <a:endParaRPr lang="de-DE" dirty="0">
              <a:latin typeface="Times New Roman" panose="02020603050405020304" pitchFamily="18" charset="0"/>
              <a:ea typeface="Times New Roman" panose="02020603050405020304" pitchFamily="18" charset="0"/>
            </a:endParaRPr>
          </a:p>
          <a:p>
            <a:pPr>
              <a:spcAft>
                <a:spcPts val="0"/>
              </a:spcAft>
            </a:pPr>
            <a:r>
              <a:rPr lang="de-DE" dirty="0" err="1">
                <a:latin typeface="Calibri" panose="020F0502020204030204" pitchFamily="34" charset="0"/>
                <a:ea typeface="Times New Roman" panose="02020603050405020304" pitchFamily="18" charset="0"/>
                <a:cs typeface="Times New Roman" panose="02020603050405020304" pitchFamily="18" charset="0"/>
              </a:rPr>
              <a:t>Rosenaue</a:t>
            </a:r>
            <a:r>
              <a:rPr lang="de-DE" dirty="0">
                <a:latin typeface="Calibri" panose="020F0502020204030204" pitchFamily="34" charset="0"/>
                <a:ea typeface="Times New Roman" panose="02020603050405020304" pitchFamily="18" charset="0"/>
                <a:cs typeface="Times New Roman" panose="02020603050405020304" pitchFamily="18" charset="0"/>
              </a:rPr>
              <a:t> 12</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59558 </a:t>
            </a:r>
            <a:r>
              <a:rPr lang="de-DE" dirty="0" err="1">
                <a:latin typeface="Calibri" panose="020F0502020204030204" pitchFamily="34" charset="0"/>
                <a:ea typeface="Times New Roman" panose="02020603050405020304" pitchFamily="18" charset="0"/>
                <a:cs typeface="Times New Roman" panose="02020603050405020304" pitchFamily="18" charset="0"/>
              </a:rPr>
              <a:t>Lipperbruch</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Tel.: 0176-8155667</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E-Mail: Leonard.Krause@gmx.de</a:t>
            </a:r>
            <a:endParaRPr lang="de-DE" u="sng"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B &amp; H Elektrotechnik GmbH</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Bernard </a:t>
            </a:r>
            <a:r>
              <a:rPr lang="de-DE" dirty="0" err="1">
                <a:latin typeface="Calibri" panose="020F0502020204030204" pitchFamily="34" charset="0"/>
                <a:ea typeface="Times New Roman" panose="02020603050405020304" pitchFamily="18" charset="0"/>
                <a:cs typeface="Times New Roman" panose="02020603050405020304" pitchFamily="18" charset="0"/>
              </a:rPr>
              <a:t>Brockschnieder</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Holzstraße 128</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59556 Lippstadt</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marL="226695" indent="-226695">
              <a:spcAft>
                <a:spcPts val="0"/>
              </a:spcAft>
            </a:pPr>
            <a:r>
              <a:rPr lang="de-DE" b="1" kern="900" dirty="0">
                <a:solidFill>
                  <a:srgbClr val="000000"/>
                </a:solidFill>
                <a:latin typeface="Calibri" panose="020F0502020204030204" pitchFamily="34" charset="0"/>
                <a:ea typeface="Times New Roman" panose="02020603050405020304" pitchFamily="18" charset="0"/>
                <a:cs typeface="Times" panose="02020603050405020304" pitchFamily="18" charset="0"/>
              </a:rPr>
              <a:t>Bewerbung um einen Ausbildungsplatz zum Elektroniker für Energie- und Gebäudetechnik</a:t>
            </a:r>
            <a:endParaRPr lang="de-DE" sz="1600" b="1" i="1" kern="900"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pPr>
              <a:spcAft>
                <a:spcPts val="0"/>
              </a:spcAft>
            </a:pPr>
            <a:r>
              <a:rPr lang="de-DE"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endParaRPr lang="de-DE" dirty="0">
              <a:latin typeface="Times New Roman" panose="02020603050405020304" pitchFamily="18" charset="0"/>
              <a:ea typeface="Times New Roman" panose="02020603050405020304" pitchFamily="18" charset="0"/>
            </a:endParaRPr>
          </a:p>
          <a:p>
            <a:r>
              <a:rPr lang="de-DE" dirty="0">
                <a:solidFill>
                  <a:srgbClr val="000000"/>
                </a:solidFill>
                <a:latin typeface="Calibri" panose="020F0502020204030204" pitchFamily="34" charset="0"/>
                <a:cs typeface="Times New Roman" panose="02020603050405020304" pitchFamily="18" charset="0"/>
              </a:rPr>
              <a:t>Sehr geehrter Herr </a:t>
            </a:r>
            <a:r>
              <a:rPr lang="de-DE" dirty="0" err="1">
                <a:solidFill>
                  <a:srgbClr val="000000"/>
                </a:solidFill>
                <a:latin typeface="Calibri" panose="020F0502020204030204" pitchFamily="34" charset="0"/>
                <a:cs typeface="Tahoma" panose="020B0604030504040204" pitchFamily="34" charset="0"/>
              </a:rPr>
              <a:t>Brockschnieder</a:t>
            </a:r>
            <a:r>
              <a:rPr lang="de-DE" dirty="0">
                <a:solidFill>
                  <a:srgbClr val="000000"/>
                </a:solidFill>
                <a:latin typeface="Calibri" panose="020F0502020204030204" pitchFamily="34" charset="0"/>
                <a:cs typeface="Times New Roman" panose="02020603050405020304" pitchFamily="18" charset="0"/>
              </a:rPr>
              <a:t>, </a:t>
            </a:r>
            <a:endParaRPr lang="de-DE" dirty="0"/>
          </a:p>
          <a:p>
            <a:r>
              <a:rPr lang="de-DE" dirty="0">
                <a:solidFill>
                  <a:srgbClr val="000000"/>
                </a:solidFill>
                <a:latin typeface="Calibri" panose="020F0502020204030204" pitchFamily="34" charset="0"/>
                <a:cs typeface="Times New Roman" panose="02020603050405020304" pitchFamily="18" charset="0"/>
              </a:rPr>
              <a:t> </a:t>
            </a:r>
            <a:endParaRPr lang="de-DE" dirty="0"/>
          </a:p>
          <a:p>
            <a:pPr algn="just"/>
            <a:r>
              <a:rPr lang="de-DE" dirty="0">
                <a:solidFill>
                  <a:srgbClr val="000000"/>
                </a:solidFill>
                <a:latin typeface="Calibri" panose="020F0502020204030204" pitchFamily="34" charset="0"/>
                <a:cs typeface="Times New Roman" panose="02020603050405020304" pitchFamily="18" charset="0"/>
              </a:rPr>
              <a:t>letztes Jahr konnte ich während des abwechslungsreichen und interessanten Praktikums in Ihrem Betrieb feststellen, dass der Beruf des Elektronikers für Energie- und Gebäudetechnik genau das ist, was ich in Zukunft beruflich machen möchte. Deshalb freue ich mich, wenn ich bei Ihnen meine Ausbildung machen kann.</a:t>
            </a:r>
            <a:endParaRPr lang="de-DE" dirty="0"/>
          </a:p>
          <a:p>
            <a:pPr algn="just"/>
            <a:r>
              <a:rPr lang="de-DE" dirty="0">
                <a:solidFill>
                  <a:srgbClr val="000000"/>
                </a:solidFill>
                <a:latin typeface="Calibri" panose="020F0502020204030204" pitchFamily="34" charset="0"/>
                <a:cs typeface="Times New Roman" panose="02020603050405020304" pitchFamily="18" charset="0"/>
              </a:rPr>
              <a:t> </a:t>
            </a:r>
            <a:endParaRPr lang="de-DE" dirty="0">
              <a:effectLst/>
            </a:endParaRPr>
          </a:p>
        </p:txBody>
      </p:sp>
    </p:spTree>
    <p:extLst>
      <p:ext uri="{BB962C8B-B14F-4D97-AF65-F5344CB8AC3E}">
        <p14:creationId xmlns:p14="http://schemas.microsoft.com/office/powerpoint/2010/main" xmlns="" val="2002215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E313428-0537-4110-B546-BF14737F9F95}"/>
              </a:ext>
            </a:extLst>
          </p:cNvPr>
          <p:cNvSpPr>
            <a:spLocks noGrp="1"/>
          </p:cNvSpPr>
          <p:nvPr>
            <p:ph type="ctrTitle"/>
          </p:nvPr>
        </p:nvSpPr>
        <p:spPr/>
        <p:txBody>
          <a:bodyPr/>
          <a:lstStyle/>
          <a:p>
            <a:r>
              <a:rPr lang="de-DE" dirty="0"/>
              <a:t>Weitere Formulierungen für den ersten Absatz:</a:t>
            </a:r>
          </a:p>
        </p:txBody>
      </p:sp>
      <p:sp>
        <p:nvSpPr>
          <p:cNvPr id="3" name="Untertitel 2">
            <a:extLst>
              <a:ext uri="{FF2B5EF4-FFF2-40B4-BE49-F238E27FC236}">
                <a16:creationId xmlns="" xmlns:a16="http://schemas.microsoft.com/office/drawing/2014/main" id="{D2797A38-B65B-4E88-8F4F-5D8808A298A6}"/>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xmlns="" val="41751594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993949B-E456-41CE-A5DB-C459E8429126}"/>
              </a:ext>
            </a:extLst>
          </p:cNvPr>
          <p:cNvSpPr>
            <a:spLocks noGrp="1"/>
          </p:cNvSpPr>
          <p:nvPr>
            <p:ph type="ctrTitle"/>
          </p:nvPr>
        </p:nvSpPr>
        <p:spPr>
          <a:xfrm>
            <a:off x="603504" y="358220"/>
            <a:ext cx="10782300" cy="6381946"/>
          </a:xfrm>
        </p:spPr>
        <p:txBody>
          <a:bodyPr/>
          <a:lstStyle/>
          <a:p>
            <a:r>
              <a:rPr lang="de-DE" sz="2400" dirty="0"/>
              <a:t>Sehr geehrter Herr Personal,</a:t>
            </a:r>
            <a:br>
              <a:rPr lang="de-DE" sz="2400" dirty="0"/>
            </a:br>
            <a:r>
              <a:rPr lang="de-DE" sz="2400" dirty="0"/>
              <a:t/>
            </a:r>
            <a:br>
              <a:rPr lang="de-DE" sz="2400" dirty="0"/>
            </a:br>
            <a:r>
              <a:rPr lang="de-DE" sz="2400" dirty="0"/>
              <a:t>in der schulischen Berufsberatung der Arbeitsagentur bin ich auf Ihr Unternehmen aufmerksam geworden. Mehrere Berufsorientierungsmaßnahmen in der Schule  haben mich darin bestärkt, eine Ausbildung im Bereich Metallverarbeitung zu machen. Die Gespräche mit Ihnen bzw. ihren Mitarbeitern auf der Berufswahlmesse der </a:t>
            </a:r>
            <a:r>
              <a:rPr lang="de-DE" sz="2400" dirty="0" err="1"/>
              <a:t>Drost</a:t>
            </a:r>
            <a:r>
              <a:rPr lang="de-DE" sz="2400" dirty="0"/>
              <a:t>-Rose-Realschule am 21.03.2018 haben mich dazu veranlasst, mich um einen Ausbildungsplatz bei Ihnen zu bewerben.</a:t>
            </a:r>
            <a:br>
              <a:rPr lang="de-DE" sz="2400" dirty="0"/>
            </a:br>
            <a:r>
              <a:rPr lang="de-DE" sz="2400" dirty="0"/>
              <a:t/>
            </a:r>
            <a:br>
              <a:rPr lang="de-DE" sz="2400" dirty="0"/>
            </a:br>
            <a:r>
              <a:rPr lang="de-DE" sz="2400" dirty="0"/>
              <a:t/>
            </a:r>
            <a:br>
              <a:rPr lang="de-DE" sz="2400" dirty="0"/>
            </a:br>
            <a:r>
              <a:rPr lang="de-DE" sz="2400" dirty="0"/>
              <a:t>oder</a:t>
            </a:r>
            <a:br>
              <a:rPr lang="de-DE" sz="2400" dirty="0"/>
            </a:br>
            <a:r>
              <a:rPr lang="de-DE" sz="2400" dirty="0"/>
              <a:t/>
            </a:r>
            <a:br>
              <a:rPr lang="de-DE" sz="2400" dirty="0"/>
            </a:br>
            <a:r>
              <a:rPr lang="de-DE" sz="2400" dirty="0"/>
              <a:t>Sehr geehrte Frau Verantwortlich,</a:t>
            </a:r>
            <a:br>
              <a:rPr lang="de-DE" sz="2400" dirty="0"/>
            </a:br>
            <a:r>
              <a:rPr lang="de-DE" sz="2400" dirty="0"/>
              <a:t/>
            </a:r>
            <a:br>
              <a:rPr lang="de-DE" sz="2400" dirty="0"/>
            </a:br>
            <a:r>
              <a:rPr lang="de-DE" sz="2400" dirty="0"/>
              <a:t>wie ich bei der Recherche nach Ausbildungsplätzen im Bereich Handel erfahren habe (vielleicht noch von wem und wo), bilden Sie in Ihrem Unternehmen Kaufleute für den Groß- und Außenhandel aus. Die umfassende schulische Beratung im Bereich Berufsorientierung hat mich darin bestärkt, eine Ausbildung zur Kauffrau im Groß- und Außenhandel zu machen. Nach dem freundlichen Telefongespräch am 28.03.2018 (während der Berufswahlmesse der </a:t>
            </a:r>
            <a:r>
              <a:rPr lang="de-DE" sz="2400" dirty="0" err="1"/>
              <a:t>Drost</a:t>
            </a:r>
            <a:r>
              <a:rPr lang="de-DE" sz="2400" dirty="0"/>
              <a:t>-Rose-Realschule am 21.03.2018) mit Ihnen, habe ich mich dazu entschieden, mich bei Ihnen um eine Ausbildungsplatz zu bewerben.</a:t>
            </a:r>
            <a:br>
              <a:rPr lang="de-DE" sz="2400" dirty="0"/>
            </a:br>
            <a:endParaRPr lang="de-DE" sz="2400" dirty="0"/>
          </a:p>
        </p:txBody>
      </p:sp>
    </p:spTree>
    <p:extLst>
      <p:ext uri="{BB962C8B-B14F-4D97-AF65-F5344CB8AC3E}">
        <p14:creationId xmlns:p14="http://schemas.microsoft.com/office/powerpoint/2010/main" xmlns="" val="1719807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25147" y="404664"/>
            <a:ext cx="10547206" cy="2469824"/>
          </a:xfrm>
        </p:spPr>
        <p:txBody>
          <a:bodyPr>
            <a:normAutofit fontScale="90000"/>
          </a:bodyPr>
          <a:lstStyle/>
          <a:p>
            <a:r>
              <a:rPr lang="de-DE" sz="7300" dirty="0"/>
              <a:t>Die schriftliche </a:t>
            </a:r>
            <a:br>
              <a:rPr lang="de-DE" sz="7300" dirty="0"/>
            </a:br>
            <a:r>
              <a:rPr lang="de-DE" sz="7300" dirty="0"/>
              <a:t>Bewerbung besteht </a:t>
            </a:r>
            <a:br>
              <a:rPr lang="de-DE" sz="7300" dirty="0"/>
            </a:br>
            <a:r>
              <a:rPr lang="de-DE" dirty="0"/>
              <a:t>aus:</a:t>
            </a:r>
          </a:p>
        </p:txBody>
      </p:sp>
      <p:sp>
        <p:nvSpPr>
          <p:cNvPr id="3" name="Untertitel 2"/>
          <p:cNvSpPr>
            <a:spLocks noGrp="1"/>
          </p:cNvSpPr>
          <p:nvPr>
            <p:ph type="subTitle" idx="1"/>
          </p:nvPr>
        </p:nvSpPr>
        <p:spPr>
          <a:xfrm>
            <a:off x="684212" y="2023534"/>
            <a:ext cx="10339388" cy="4986867"/>
          </a:xfrm>
        </p:spPr>
        <p:txBody>
          <a:bodyPr>
            <a:noAutofit/>
          </a:bodyPr>
          <a:lstStyle/>
          <a:p>
            <a:pPr marL="457200" indent="-457200">
              <a:buFontTx/>
              <a:buChar char="-"/>
            </a:pPr>
            <a:endParaRPr lang="de-DE" sz="3300" dirty="0">
              <a:solidFill>
                <a:schemeClr val="tx1"/>
              </a:solidFill>
            </a:endParaRPr>
          </a:p>
          <a:p>
            <a:pPr marL="457200" indent="-457200">
              <a:buFontTx/>
              <a:buChar char="-"/>
            </a:pPr>
            <a:r>
              <a:rPr lang="de-DE" sz="3600" dirty="0"/>
              <a:t>Deckblatt (optional)</a:t>
            </a:r>
          </a:p>
          <a:p>
            <a:pPr marL="457200" indent="-457200">
              <a:buFontTx/>
              <a:buChar char="-"/>
            </a:pPr>
            <a:r>
              <a:rPr lang="de-DE" sz="3600" dirty="0"/>
              <a:t>Anschreiben</a:t>
            </a:r>
          </a:p>
          <a:p>
            <a:pPr marL="457200" indent="-457200">
              <a:buFontTx/>
              <a:buChar char="-"/>
            </a:pPr>
            <a:r>
              <a:rPr lang="de-DE" sz="3600" dirty="0"/>
              <a:t>Lebenslauf (ggfs. mit Foto)</a:t>
            </a:r>
          </a:p>
          <a:p>
            <a:pPr marL="457200" indent="-457200">
              <a:buFontTx/>
              <a:buChar char="-"/>
            </a:pPr>
            <a:r>
              <a:rPr lang="de-DE" sz="3600" dirty="0"/>
              <a:t>Kopien: Schulzeugnisse (die letzten zwei); Zertifikate                                 (hängt davon ab, worauf man sich bewirbt; z.B. Sporthelfer-, </a:t>
            </a:r>
            <a:r>
              <a:rPr lang="de-DE" sz="3600" dirty="0" err="1"/>
              <a:t>Streitschlichterzertifkat</a:t>
            </a:r>
            <a:r>
              <a:rPr lang="de-DE" sz="3600" dirty="0"/>
              <a:t>, Erste-Hilfe-Bescheinigung usw.)</a:t>
            </a:r>
          </a:p>
        </p:txBody>
      </p:sp>
      <p:pic>
        <p:nvPicPr>
          <p:cNvPr id="5" name="Grafik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394107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175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7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993949B-E456-41CE-A5DB-C459E8429126}"/>
              </a:ext>
            </a:extLst>
          </p:cNvPr>
          <p:cNvSpPr>
            <a:spLocks noGrp="1"/>
          </p:cNvSpPr>
          <p:nvPr>
            <p:ph type="ctrTitle"/>
          </p:nvPr>
        </p:nvSpPr>
        <p:spPr>
          <a:xfrm>
            <a:off x="603504" y="358220"/>
            <a:ext cx="10782300" cy="6381946"/>
          </a:xfrm>
        </p:spPr>
        <p:txBody>
          <a:bodyPr/>
          <a:lstStyle/>
          <a:p>
            <a:r>
              <a:rPr lang="de-DE" sz="2400" dirty="0"/>
              <a:t>Sehr geehrter Herr Personal,</a:t>
            </a:r>
            <a:br>
              <a:rPr lang="de-DE" sz="2400" dirty="0"/>
            </a:br>
            <a:r>
              <a:rPr lang="de-DE" sz="2400" dirty="0"/>
              <a:t/>
            </a:r>
            <a:br>
              <a:rPr lang="de-DE" sz="2400" dirty="0"/>
            </a:br>
            <a:r>
              <a:rPr lang="de-DE" sz="2400" dirty="0"/>
              <a:t>Gästen durch eine freundliche Bedienung eine schöne Zeit zu bereiten, das ist genau das, was ich in Zukunft gerne beruflich machen möchte. Wie Sie mir während unseres Telefonats am 14.03.2018 gesagt haben, stellen Sie einen Ausbildungsplatz zur Restaurantfachfrau bereit, um den ich mich hiermit bewerbe.</a:t>
            </a:r>
            <a:br>
              <a:rPr lang="de-DE" sz="2400" dirty="0"/>
            </a:br>
            <a:r>
              <a:rPr lang="de-DE" sz="2400" dirty="0"/>
              <a:t/>
            </a:r>
            <a:br>
              <a:rPr lang="de-DE" sz="2400" dirty="0"/>
            </a:br>
            <a:r>
              <a:rPr lang="de-DE" sz="2400" dirty="0"/>
              <a:t/>
            </a:r>
            <a:br>
              <a:rPr lang="de-DE" sz="2400" dirty="0"/>
            </a:br>
            <a:r>
              <a:rPr lang="de-DE" sz="2400" dirty="0"/>
              <a:t>oder</a:t>
            </a:r>
            <a:br>
              <a:rPr lang="de-DE" sz="2400" dirty="0"/>
            </a:br>
            <a:r>
              <a:rPr lang="de-DE" sz="2400" dirty="0"/>
              <a:t/>
            </a:r>
            <a:br>
              <a:rPr lang="de-DE" sz="2400" dirty="0"/>
            </a:br>
            <a:r>
              <a:rPr lang="de-DE" sz="2400" dirty="0"/>
              <a:t>Sehr geehrte Frau Verantwortlich,</a:t>
            </a:r>
            <a:br>
              <a:rPr lang="de-DE" sz="2400" dirty="0"/>
            </a:br>
            <a:r>
              <a:rPr lang="de-DE" sz="2400" dirty="0"/>
              <a:t/>
            </a:r>
            <a:br>
              <a:rPr lang="de-DE" sz="2400" dirty="0"/>
            </a:br>
            <a:r>
              <a:rPr lang="de-DE" sz="2400" dirty="0"/>
              <a:t>kranken Menschen den Aufenthalt im Krankenhaus so angenehm wie möglich zu machen und damit zu ihrem Gesundwerden beizutragen, das ist mein beruflicher Wunsch für die Zukunft. Da ich in der schulischen Berufsberatung von der Möglichkeit der Ausbildung zur Gesundheits- und Krankenpflegerin in Ihrem Unternehmen erfahren habe, bewerbe ich mich hiermit bei Ihnen .</a:t>
            </a:r>
            <a:br>
              <a:rPr lang="de-DE" sz="2400" dirty="0"/>
            </a:br>
            <a:r>
              <a:rPr lang="de-DE" sz="2400" dirty="0"/>
              <a:t/>
            </a:r>
            <a:br>
              <a:rPr lang="de-DE" sz="2400" dirty="0"/>
            </a:br>
            <a:r>
              <a:rPr lang="de-DE" sz="2400" dirty="0"/>
              <a:t/>
            </a:r>
            <a:br>
              <a:rPr lang="de-DE" sz="2400" dirty="0"/>
            </a:br>
            <a:r>
              <a:rPr lang="de-DE" sz="2400" dirty="0"/>
              <a:t/>
            </a:r>
            <a:br>
              <a:rPr lang="de-DE" sz="2400" dirty="0"/>
            </a:br>
            <a:r>
              <a:rPr lang="de-DE" sz="2400" dirty="0"/>
              <a:t/>
            </a:r>
            <a:br>
              <a:rPr lang="de-DE" sz="2400" dirty="0"/>
            </a:br>
            <a:endParaRPr lang="de-DE" sz="2400" dirty="0"/>
          </a:p>
        </p:txBody>
      </p:sp>
    </p:spTree>
    <p:extLst>
      <p:ext uri="{BB962C8B-B14F-4D97-AF65-F5344CB8AC3E}">
        <p14:creationId xmlns:p14="http://schemas.microsoft.com/office/powerpoint/2010/main" xmlns="" val="40685754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993949B-E456-41CE-A5DB-C459E8429126}"/>
              </a:ext>
            </a:extLst>
          </p:cNvPr>
          <p:cNvSpPr>
            <a:spLocks noGrp="1"/>
          </p:cNvSpPr>
          <p:nvPr>
            <p:ph type="ctrTitle"/>
          </p:nvPr>
        </p:nvSpPr>
        <p:spPr>
          <a:xfrm>
            <a:off x="603504" y="358220"/>
            <a:ext cx="10782300" cy="6381946"/>
          </a:xfrm>
        </p:spPr>
        <p:txBody>
          <a:bodyPr/>
          <a:lstStyle/>
          <a:p>
            <a:r>
              <a:rPr lang="de-DE" sz="2400" dirty="0"/>
              <a:t/>
            </a:r>
            <a:br>
              <a:rPr lang="de-DE" sz="2400" dirty="0"/>
            </a:br>
            <a:r>
              <a:rPr lang="de-DE" sz="2400" dirty="0"/>
              <a:t/>
            </a:r>
            <a:br>
              <a:rPr lang="de-DE" sz="2400" dirty="0"/>
            </a:br>
            <a:r>
              <a:rPr lang="de-DE" sz="2400" dirty="0"/>
              <a:t/>
            </a:r>
            <a:br>
              <a:rPr lang="de-DE" sz="2400" dirty="0"/>
            </a:br>
            <a:r>
              <a:rPr lang="de-DE" sz="2400" dirty="0"/>
              <a:t>oder</a:t>
            </a:r>
            <a:br>
              <a:rPr lang="de-DE" sz="2400" dirty="0"/>
            </a:br>
            <a:r>
              <a:rPr lang="de-DE" sz="2400" dirty="0"/>
              <a:t/>
            </a:r>
            <a:br>
              <a:rPr lang="de-DE" sz="2400" dirty="0"/>
            </a:br>
            <a:r>
              <a:rPr lang="de-DE" sz="2400" dirty="0"/>
              <a:t>Sehr geehrter Herr Verantwortlich,</a:t>
            </a:r>
            <a:br>
              <a:rPr lang="de-DE" sz="2400" dirty="0"/>
            </a:br>
            <a:r>
              <a:rPr lang="de-DE" sz="2400" dirty="0"/>
              <a:t/>
            </a:r>
            <a:br>
              <a:rPr lang="de-DE" sz="2400" dirty="0"/>
            </a:br>
            <a:r>
              <a:rPr lang="de-DE" sz="2400" dirty="0"/>
              <a:t>Kunden den täglichen Einkauf in Ihrem Markt zu erleichtern, tägliche Bestellungen und Platzierungen der Waren vorzunehmen und die Attraktivität Ihres Marktes zu erhalten, das ist mein zukünftiges Berufsziel. Erfahrungen in diesem Bereich konnte ich bereits Anfang diesen Jahres während eines dreiwöchigen Schülerbetriebspraktikums  sammeln. Deshalb bewerbe ich mich bei Ihnen um einen Ausbildungsplatz zur Einzelhandelskauffrau.</a:t>
            </a:r>
            <a:br>
              <a:rPr lang="de-DE" sz="2400" dirty="0"/>
            </a:br>
            <a:r>
              <a:rPr lang="de-DE" sz="2400" dirty="0"/>
              <a:t/>
            </a:r>
            <a:br>
              <a:rPr lang="de-DE" sz="2400" dirty="0"/>
            </a:br>
            <a:r>
              <a:rPr lang="de-DE" sz="2400" dirty="0"/>
              <a:t/>
            </a:r>
            <a:br>
              <a:rPr lang="de-DE" sz="2400" dirty="0"/>
            </a:br>
            <a:r>
              <a:rPr lang="de-DE" sz="2400" dirty="0"/>
              <a:t/>
            </a:r>
            <a:br>
              <a:rPr lang="de-DE" sz="2400" dirty="0"/>
            </a:br>
            <a:r>
              <a:rPr lang="de-DE" sz="2400" dirty="0"/>
              <a:t/>
            </a:r>
            <a:br>
              <a:rPr lang="de-DE" sz="2400" dirty="0"/>
            </a:br>
            <a:r>
              <a:rPr lang="de-DE" sz="2400" dirty="0"/>
              <a:t/>
            </a:r>
            <a:br>
              <a:rPr lang="de-DE" sz="2400" dirty="0"/>
            </a:br>
            <a:r>
              <a:rPr lang="de-DE" sz="2400" dirty="0"/>
              <a:t/>
            </a:r>
            <a:br>
              <a:rPr lang="de-DE" sz="2400" dirty="0"/>
            </a:br>
            <a:endParaRPr lang="de-DE" sz="2400" dirty="0"/>
          </a:p>
        </p:txBody>
      </p:sp>
    </p:spTree>
    <p:extLst>
      <p:ext uri="{BB962C8B-B14F-4D97-AF65-F5344CB8AC3E}">
        <p14:creationId xmlns:p14="http://schemas.microsoft.com/office/powerpoint/2010/main" xmlns="" val="20439169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10345893" y="3269365"/>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105122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47649" y="1206787"/>
            <a:ext cx="7383377" cy="1083733"/>
          </a:xfrm>
        </p:spPr>
        <p:txBody>
          <a:bodyPr>
            <a:normAutofit fontScale="90000"/>
          </a:bodyPr>
          <a:lstStyle/>
          <a:p>
            <a:r>
              <a:rPr lang="de-DE" dirty="0"/>
              <a:t/>
            </a:r>
            <a:br>
              <a:rPr lang="de-DE" dirty="0"/>
            </a:br>
            <a:r>
              <a:rPr lang="de-DE" dirty="0"/>
              <a:t>3.1 „Der zweite Absatz“</a:t>
            </a:r>
          </a:p>
        </p:txBody>
      </p:sp>
      <p:sp>
        <p:nvSpPr>
          <p:cNvPr id="3" name="Untertitel 2"/>
          <p:cNvSpPr>
            <a:spLocks noGrp="1"/>
          </p:cNvSpPr>
          <p:nvPr>
            <p:ph type="subTitle" idx="1"/>
          </p:nvPr>
        </p:nvSpPr>
        <p:spPr>
          <a:xfrm>
            <a:off x="455612" y="2319867"/>
            <a:ext cx="10077917" cy="4072466"/>
          </a:xfrm>
        </p:spPr>
        <p:txBody>
          <a:bodyPr>
            <a:normAutofit fontScale="92500"/>
          </a:bodyPr>
          <a:lstStyle/>
          <a:p>
            <a:pPr marL="457200" indent="-457200">
              <a:buFontTx/>
              <a:buChar char="-"/>
            </a:pPr>
            <a:r>
              <a:rPr lang="de-DE" sz="3900" dirty="0"/>
              <a:t>Hier erklärst du, welche Schule du besuchst und wann du dort welchen Schulabschluss machst  (z.B. </a:t>
            </a:r>
            <a:r>
              <a:rPr lang="de-DE" sz="3900" i="1" dirty="0"/>
              <a:t>Derzeit besuche ich die </a:t>
            </a:r>
            <a:r>
              <a:rPr lang="de-DE" sz="3900" i="1" dirty="0" err="1"/>
              <a:t>Drost</a:t>
            </a:r>
            <a:r>
              <a:rPr lang="de-DE" sz="3900" i="1" dirty="0"/>
              <a:t>-Rose-Realschule in Lippstadt, die ich im Juni 2019 mit der qualifizierten Fachoberschulreife verlassen werde.)</a:t>
            </a:r>
          </a:p>
          <a:p>
            <a:pPr marL="457200" indent="-457200">
              <a:buFontTx/>
              <a:buChar char="-"/>
            </a:pPr>
            <a:r>
              <a:rPr lang="de-DE" sz="3900" dirty="0"/>
              <a:t>Signalisiere Zuversicht im Hinblick auf deinen Schulabschluss, indem du hier nicht das Wort „voraussichtlich“ benutzt.</a:t>
            </a:r>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3667507" flipH="1">
            <a:off x="10234396" y="2623798"/>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162317" y="32932"/>
            <a:ext cx="3029683" cy="2272262"/>
          </a:xfrm>
          <a:prstGeom prst="rect">
            <a:avLst/>
          </a:prstGeom>
        </p:spPr>
      </p:pic>
    </p:spTree>
    <p:extLst>
      <p:ext uri="{BB962C8B-B14F-4D97-AF65-F5344CB8AC3E}">
        <p14:creationId xmlns:p14="http://schemas.microsoft.com/office/powerpoint/2010/main" xmlns="" val="2920126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10290475" y="3962092"/>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275531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47649" y="1206787"/>
            <a:ext cx="7383377" cy="1083733"/>
          </a:xfrm>
        </p:spPr>
        <p:txBody>
          <a:bodyPr>
            <a:normAutofit fontScale="90000"/>
          </a:bodyPr>
          <a:lstStyle/>
          <a:p>
            <a:r>
              <a:rPr lang="de-DE" dirty="0"/>
              <a:t/>
            </a:r>
            <a:br>
              <a:rPr lang="de-DE" dirty="0"/>
            </a:br>
            <a:r>
              <a:rPr lang="de-DE" dirty="0"/>
              <a:t>3.1 „Der dritte Absatz“ - Du</a:t>
            </a:r>
          </a:p>
        </p:txBody>
      </p:sp>
      <p:sp>
        <p:nvSpPr>
          <p:cNvPr id="3" name="Untertitel 2"/>
          <p:cNvSpPr>
            <a:spLocks noGrp="1"/>
          </p:cNvSpPr>
          <p:nvPr>
            <p:ph type="subTitle" idx="1"/>
          </p:nvPr>
        </p:nvSpPr>
        <p:spPr>
          <a:xfrm>
            <a:off x="455612" y="2319867"/>
            <a:ext cx="10077917" cy="4072466"/>
          </a:xfrm>
        </p:spPr>
        <p:txBody>
          <a:bodyPr>
            <a:normAutofit/>
          </a:bodyPr>
          <a:lstStyle/>
          <a:p>
            <a:pPr marL="457200" indent="-457200">
              <a:buFontTx/>
              <a:buChar char="-"/>
            </a:pPr>
            <a:r>
              <a:rPr lang="de-DE" sz="3900" dirty="0"/>
              <a:t>Hier schilderst </a:t>
            </a:r>
            <a:r>
              <a:rPr lang="de-DE" sz="3900"/>
              <a:t>du deine </a:t>
            </a:r>
            <a:r>
              <a:rPr lang="de-DE" sz="3900" dirty="0"/>
              <a:t>Stärken, die mit der Ausbildung in Zusammenhang stehen. Du kannst auf deine Lieblingsfächer, dein Wahlpflichtfach, sonstige Tätigkeiten in Schule und Freizeit hinweisen.</a:t>
            </a:r>
            <a:endParaRPr lang="de-DE" sz="3900" i="1" dirty="0"/>
          </a:p>
          <a:p>
            <a:pPr marL="457200" indent="-457200">
              <a:buFontTx/>
              <a:buChar char="-"/>
            </a:pPr>
            <a:r>
              <a:rPr lang="de-DE" sz="3900" dirty="0"/>
              <a:t>Erkläre, warum es dein Wunsch ist, diesen Beruf zu erlernen.</a:t>
            </a:r>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6830824" flipH="1">
            <a:off x="9705858" y="2820883"/>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926286" y="0"/>
            <a:ext cx="3265714" cy="2449286"/>
          </a:xfrm>
          <a:prstGeom prst="rect">
            <a:avLst/>
          </a:prstGeom>
        </p:spPr>
      </p:pic>
    </p:spTree>
    <p:extLst>
      <p:ext uri="{BB962C8B-B14F-4D97-AF65-F5344CB8AC3E}">
        <p14:creationId xmlns:p14="http://schemas.microsoft.com/office/powerpoint/2010/main" xmlns="" val="1128479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xmlns="" val="771208607"/>
              </p:ext>
            </p:extLst>
          </p:nvPr>
        </p:nvGraphicFramePr>
        <p:xfrm>
          <a:off x="160868" y="719666"/>
          <a:ext cx="11912598" cy="6553200"/>
        </p:xfrm>
        <a:graphic>
          <a:graphicData uri="http://schemas.openxmlformats.org/drawingml/2006/table">
            <a:tbl>
              <a:tblPr firstRow="1" bandRow="1">
                <a:tableStyleId>{5C22544A-7EE6-4342-B048-85BDC9FD1C3A}</a:tableStyleId>
              </a:tblPr>
              <a:tblGrid>
                <a:gridCol w="5698065">
                  <a:extLst>
                    <a:ext uri="{9D8B030D-6E8A-4147-A177-3AD203B41FA5}">
                      <a16:colId xmlns="" xmlns:a16="http://schemas.microsoft.com/office/drawing/2014/main" val="20000"/>
                    </a:ext>
                  </a:extLst>
                </a:gridCol>
                <a:gridCol w="6214533">
                  <a:extLst>
                    <a:ext uri="{9D8B030D-6E8A-4147-A177-3AD203B41FA5}">
                      <a16:colId xmlns="" xmlns:a16="http://schemas.microsoft.com/office/drawing/2014/main" val="20001"/>
                    </a:ext>
                  </a:extLst>
                </a:gridCol>
              </a:tblGrid>
              <a:tr h="370840">
                <a:tc>
                  <a:txBody>
                    <a:bodyPr/>
                    <a:lstStyle/>
                    <a:p>
                      <a:r>
                        <a:rPr lang="de-DE" sz="5400" dirty="0">
                          <a:solidFill>
                            <a:srgbClr val="FF0000"/>
                          </a:solidFill>
                        </a:rPr>
                        <a:t>So</a:t>
                      </a:r>
                      <a:r>
                        <a:rPr lang="de-DE" sz="5400" baseline="0" dirty="0">
                          <a:solidFill>
                            <a:srgbClr val="FF0000"/>
                          </a:solidFill>
                        </a:rPr>
                        <a:t> nicht:</a:t>
                      </a:r>
                      <a:endParaRPr lang="de-DE" sz="5400" dirty="0">
                        <a:solidFill>
                          <a:srgbClr val="FF0000"/>
                        </a:solidFill>
                      </a:endParaRPr>
                    </a:p>
                  </a:txBody>
                  <a:tcPr>
                    <a:solidFill>
                      <a:schemeClr val="accent1">
                        <a:lumMod val="60000"/>
                        <a:lumOff val="40000"/>
                      </a:schemeClr>
                    </a:solidFill>
                  </a:tcPr>
                </a:tc>
                <a:tc>
                  <a:txBody>
                    <a:bodyPr/>
                    <a:lstStyle/>
                    <a:p>
                      <a:r>
                        <a:rPr lang="de-DE" sz="5400" b="1" dirty="0">
                          <a:solidFill>
                            <a:schemeClr val="accent4">
                              <a:lumMod val="50000"/>
                            </a:schemeClr>
                          </a:solidFill>
                        </a:rPr>
                        <a:t>Besser</a:t>
                      </a:r>
                      <a:r>
                        <a:rPr lang="de-DE" sz="5400" b="1" baseline="0" dirty="0">
                          <a:solidFill>
                            <a:schemeClr val="accent4">
                              <a:lumMod val="50000"/>
                            </a:schemeClr>
                          </a:solidFill>
                        </a:rPr>
                        <a:t> so:</a:t>
                      </a:r>
                      <a:endParaRPr lang="de-DE" sz="5400" b="1" dirty="0">
                        <a:solidFill>
                          <a:schemeClr val="accent4">
                            <a:lumMod val="50000"/>
                          </a:schemeClr>
                        </a:solidFill>
                      </a:endParaRPr>
                    </a:p>
                  </a:txBody>
                  <a:tcPr>
                    <a:solidFill>
                      <a:schemeClr val="accent1">
                        <a:lumMod val="60000"/>
                        <a:lumOff val="40000"/>
                      </a:schemeClr>
                    </a:solidFill>
                  </a:tcPr>
                </a:tc>
                <a:extLst>
                  <a:ext uri="{0D108BD9-81ED-4DB2-BD59-A6C34878D82A}">
                    <a16:rowId xmlns="" xmlns:a16="http://schemas.microsoft.com/office/drawing/2014/main" val="10000"/>
                  </a:ext>
                </a:extLst>
              </a:tr>
              <a:tr h="370840">
                <a:tc>
                  <a:txBody>
                    <a:bodyPr/>
                    <a:lstStyle/>
                    <a:p>
                      <a:r>
                        <a:rPr lang="de-DE" sz="2800" dirty="0"/>
                        <a:t>Mit mir gewinnt Ihre</a:t>
                      </a:r>
                      <a:r>
                        <a:rPr lang="de-DE" sz="2800" baseline="0" dirty="0"/>
                        <a:t> Firma einen teamfähigen, sorgfältigen und zuverlässigen Auszubildenden. Besonders hervorheben möchte ich mein handwerkliches Geschick, meine schnelle Auffassungsgabe und mein technisches Verständnis. Neuen Aufgaben und Herausforderungen widme ich mich stets mit großer Motivation und vollem Einsatz.</a:t>
                      </a:r>
                      <a:endParaRPr lang="de-DE"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800" kern="1200" dirty="0">
                          <a:solidFill>
                            <a:schemeClr val="dk1"/>
                          </a:solidFill>
                          <a:effectLst/>
                          <a:latin typeface="+mn-lt"/>
                          <a:ea typeface="+mn-ea"/>
                          <a:cs typeface="+mn-cs"/>
                        </a:rPr>
                        <a:t>In meiner Freizeit spiele ich aktiv beim SC Lippstadt DJK Handball und in der Schule gehört das Fach Sport neben Biologie zu meinen Lieblingsfächern. Häufig helfe ich meinem Vater, einem Elektroinstallateur, auf Baustellen und auch während meines Praktikums bei Ihnen konnte ich feststellen, dass ich sowohl das </a:t>
                      </a:r>
                      <a:r>
                        <a:rPr lang="de-DE" sz="2800" kern="1200">
                          <a:solidFill>
                            <a:schemeClr val="dk1"/>
                          </a:solidFill>
                          <a:effectLst/>
                          <a:latin typeface="+mn-lt"/>
                          <a:ea typeface="+mn-ea"/>
                          <a:cs typeface="+mn-cs"/>
                        </a:rPr>
                        <a:t>technische Verständnis  </a:t>
                      </a:r>
                      <a:r>
                        <a:rPr lang="de-DE" sz="2800" kern="1200" dirty="0">
                          <a:solidFill>
                            <a:schemeClr val="dk1"/>
                          </a:solidFill>
                          <a:effectLst/>
                          <a:latin typeface="+mn-lt"/>
                          <a:ea typeface="+mn-ea"/>
                          <a:cs typeface="+mn-cs"/>
                        </a:rPr>
                        <a:t>als auch die körperlichen Voraussetzungen für den Beruf des Elektronikers für Energie- und Gebäudetechnik mitbringe.</a:t>
                      </a:r>
                      <a:endParaRPr lang="de-DE" sz="2800" dirty="0">
                        <a:effectLst/>
                      </a:endParaRPr>
                    </a:p>
                    <a:p>
                      <a:endParaRPr lang="de-DE" sz="2800" dirty="0"/>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xmlns="" val="28787789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rot="2346764" flipH="1">
            <a:off x="10502909" y="5138277"/>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2871618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93225" y="-498998"/>
            <a:ext cx="8259104" cy="2662518"/>
          </a:xfrm>
        </p:spPr>
        <p:txBody>
          <a:bodyPr>
            <a:normAutofit fontScale="90000"/>
          </a:bodyPr>
          <a:lstStyle/>
          <a:p>
            <a:r>
              <a:rPr lang="de-DE" dirty="0"/>
              <a:t/>
            </a:r>
            <a:br>
              <a:rPr lang="de-DE" dirty="0"/>
            </a:br>
            <a:r>
              <a:rPr lang="de-DE" dirty="0"/>
              <a:t>3.4 „</a:t>
            </a:r>
            <a:r>
              <a:rPr lang="de-DE" sz="6700" dirty="0"/>
              <a:t>Die Bitte um ein </a:t>
            </a:r>
            <a:br>
              <a:rPr lang="de-DE" sz="6700" dirty="0"/>
            </a:br>
            <a:r>
              <a:rPr lang="de-DE" sz="6700" dirty="0"/>
              <a:t>Vorstellungsgespräch“</a:t>
            </a:r>
          </a:p>
        </p:txBody>
      </p:sp>
      <p:sp>
        <p:nvSpPr>
          <p:cNvPr id="3" name="Untertitel 2"/>
          <p:cNvSpPr>
            <a:spLocks noGrp="1"/>
          </p:cNvSpPr>
          <p:nvPr>
            <p:ph type="subTitle" idx="1"/>
          </p:nvPr>
        </p:nvSpPr>
        <p:spPr>
          <a:xfrm>
            <a:off x="285594" y="2785534"/>
            <a:ext cx="10077917" cy="4072466"/>
          </a:xfrm>
        </p:spPr>
        <p:txBody>
          <a:bodyPr>
            <a:normAutofit/>
          </a:bodyPr>
          <a:lstStyle/>
          <a:p>
            <a:r>
              <a:rPr lang="de-DE" sz="3900" dirty="0"/>
              <a:t> -    Die Bitte um ein Vorstellungsgespräch gehört</a:t>
            </a:r>
          </a:p>
          <a:p>
            <a:r>
              <a:rPr lang="de-DE" sz="3900" dirty="0"/>
              <a:t>      in jedes Anschreiben hinein.</a:t>
            </a:r>
          </a:p>
          <a:p>
            <a:endParaRPr lang="de-DE" sz="3900" dirty="0"/>
          </a:p>
          <a:p>
            <a:pPr marL="571500" indent="-571500">
              <a:buFontTx/>
              <a:buChar char="-"/>
            </a:pPr>
            <a:r>
              <a:rPr lang="de-DE" sz="3900" dirty="0"/>
              <a:t>Es gibt hierfür viele Formulierungen…</a:t>
            </a:r>
          </a:p>
          <a:p>
            <a:endParaRPr lang="de-DE" sz="3900" i="1" dirty="0"/>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5400000" flipH="1">
            <a:off x="9815472" y="3085448"/>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52329" y="0"/>
            <a:ext cx="3657600" cy="2743200"/>
          </a:xfrm>
          <a:prstGeom prst="rect">
            <a:avLst/>
          </a:prstGeom>
        </p:spPr>
      </p:pic>
    </p:spTree>
    <p:extLst>
      <p:ext uri="{BB962C8B-B14F-4D97-AF65-F5344CB8AC3E}">
        <p14:creationId xmlns:p14="http://schemas.microsoft.com/office/powerpoint/2010/main" xmlns="" val="3545485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285594" y="152400"/>
            <a:ext cx="11449206" cy="6385560"/>
          </a:xfrm>
        </p:spPr>
        <p:txBody>
          <a:bodyPr>
            <a:normAutofit fontScale="32500" lnSpcReduction="20000"/>
          </a:bodyPr>
          <a:lstStyle/>
          <a:p>
            <a:pPr marL="342900" lvl="0" indent="-342900">
              <a:lnSpc>
                <a:spcPct val="115000"/>
              </a:lnSpc>
              <a:spcAft>
                <a:spcPts val="0"/>
              </a:spcAft>
              <a:buFont typeface="Symbol"/>
              <a:buChar char=""/>
            </a:pPr>
            <a:r>
              <a:rPr lang="de-DE" sz="3900" b="1" dirty="0"/>
              <a:t> </a:t>
            </a:r>
            <a:r>
              <a:rPr lang="de-DE" sz="7100" b="1" dirty="0">
                <a:latin typeface="Calibri"/>
                <a:ea typeface="Calibri"/>
                <a:cs typeface="Times New Roman"/>
              </a:rPr>
              <a:t>Habe ich Ihr Interesse geweckt? Dann freue ich mich auf ein persönliches Gespräch.</a:t>
            </a:r>
          </a:p>
          <a:p>
            <a:pPr marL="342900" lvl="0" indent="-342900">
              <a:lnSpc>
                <a:spcPct val="115000"/>
              </a:lnSpc>
              <a:spcAft>
                <a:spcPts val="0"/>
              </a:spcAft>
              <a:buFont typeface="Symbol"/>
              <a:buChar char=""/>
            </a:pPr>
            <a:r>
              <a:rPr lang="de-DE" sz="7100" b="1" dirty="0">
                <a:latin typeface="Calibri"/>
                <a:ea typeface="Cambria"/>
                <a:cs typeface="Times New Roman"/>
              </a:rPr>
              <a:t>Gerne überzeuge ich Sie in einem persönlichen Gespräch davon, dass Sie mit mir einen engagierten Auszubildenden gewinnen.</a:t>
            </a:r>
            <a:endParaRPr lang="de-DE" sz="7100" b="1" dirty="0">
              <a:latin typeface="Calibri"/>
              <a:ea typeface="Calibri"/>
              <a:cs typeface="Times New Roman"/>
            </a:endParaRPr>
          </a:p>
          <a:p>
            <a:pPr marL="342900" lvl="0" indent="-342900">
              <a:lnSpc>
                <a:spcPct val="115000"/>
              </a:lnSpc>
              <a:spcAft>
                <a:spcPts val="0"/>
              </a:spcAft>
              <a:buFont typeface="Symbol"/>
              <a:buChar char=""/>
            </a:pPr>
            <a:r>
              <a:rPr lang="de-DE" sz="7100" b="1" dirty="0">
                <a:latin typeface="Calibri"/>
                <a:ea typeface="MS Mincho"/>
                <a:cs typeface="American Typewriter"/>
              </a:rPr>
              <a:t>Gerne beantworte ich Ihre Fragen in einem persönlichen Gespräch und freue mich auf die Einladung. </a:t>
            </a:r>
            <a:endParaRPr lang="de-DE" sz="7100" b="1" dirty="0">
              <a:latin typeface="Calibri"/>
              <a:ea typeface="Calibri"/>
              <a:cs typeface="Times New Roman"/>
            </a:endParaRPr>
          </a:p>
          <a:p>
            <a:pPr marL="342900" lvl="0" indent="-342900">
              <a:lnSpc>
                <a:spcPct val="115000"/>
              </a:lnSpc>
              <a:spcAft>
                <a:spcPts val="0"/>
              </a:spcAft>
              <a:buFont typeface="Symbol"/>
              <a:buChar char=""/>
            </a:pPr>
            <a:r>
              <a:rPr lang="de-DE" sz="7100" b="1" dirty="0">
                <a:latin typeface="Calibri"/>
                <a:ea typeface="Calibri"/>
                <a:cs typeface="Times New Roman"/>
              </a:rPr>
              <a:t>Für ein Bewerbungsgespräch komme ich gerne zu Ihnen und freue mich über eine Einladung.</a:t>
            </a:r>
          </a:p>
          <a:p>
            <a:pPr marL="342900" lvl="0" indent="-342900">
              <a:lnSpc>
                <a:spcPct val="115000"/>
              </a:lnSpc>
              <a:spcAft>
                <a:spcPts val="0"/>
              </a:spcAft>
              <a:buFont typeface="Symbol"/>
              <a:buChar char=""/>
            </a:pPr>
            <a:r>
              <a:rPr lang="de-DE" sz="7100" b="1" dirty="0">
                <a:latin typeface="Calibri"/>
                <a:ea typeface="Calibri"/>
                <a:cs typeface="Times New Roman"/>
              </a:rPr>
              <a:t>Auf Ihre Antwort bin ich gespannt und ich freue mich, wenn Sie sich die Zeit für ein persönliches Gespräch nehmen.</a:t>
            </a:r>
          </a:p>
          <a:p>
            <a:pPr marL="342900" lvl="0" indent="-342900">
              <a:lnSpc>
                <a:spcPct val="115000"/>
              </a:lnSpc>
              <a:spcAft>
                <a:spcPts val="0"/>
              </a:spcAft>
              <a:buFont typeface="Symbol"/>
              <a:buChar char=""/>
            </a:pPr>
            <a:r>
              <a:rPr lang="de-DE" sz="7100" b="1" dirty="0">
                <a:latin typeface="Calibri"/>
                <a:ea typeface="Calibri"/>
                <a:cs typeface="Times New Roman"/>
              </a:rPr>
              <a:t>Gerne möchte ich Sie und Ihr Unternehmen in einem persönlichen Gespräch kennenlernen.</a:t>
            </a:r>
          </a:p>
          <a:p>
            <a:pPr marL="342900" lvl="0" indent="-342900">
              <a:lnSpc>
                <a:spcPct val="115000"/>
              </a:lnSpc>
              <a:spcAft>
                <a:spcPts val="1000"/>
              </a:spcAft>
              <a:buFont typeface="Symbol"/>
              <a:buChar char=""/>
            </a:pPr>
            <a:r>
              <a:rPr lang="de-DE" sz="7100" b="1" dirty="0">
                <a:latin typeface="Calibri"/>
                <a:ea typeface="Calibri"/>
                <a:cs typeface="Times New Roman"/>
              </a:rPr>
              <a:t>Selbstverständlich stehe ich für weitere Fragen gerne zur Verfügung und freue mich auf eine Einladung zum besseren Kennenlernen.</a:t>
            </a:r>
          </a:p>
          <a:p>
            <a:endParaRPr lang="de-DE" sz="3900" dirty="0"/>
          </a:p>
          <a:p>
            <a:r>
              <a:rPr lang="de-DE" sz="8600" dirty="0"/>
              <a:t>Auf jeden Fall den Konjunktiv vermeiden (Ich würde mich sehr freuen…)</a:t>
            </a:r>
            <a:endParaRPr lang="de-DE" sz="6200" dirty="0"/>
          </a:p>
          <a:p>
            <a:pPr marL="571500" indent="-571500">
              <a:buFontTx/>
              <a:buChar char="-"/>
            </a:pPr>
            <a:endParaRPr lang="de-DE" sz="3900" i="1" dirty="0"/>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grpSp>
        <p:nvGrpSpPr>
          <p:cNvPr id="10" name="Gruppieren 9"/>
          <p:cNvGrpSpPr/>
          <p:nvPr/>
        </p:nvGrpSpPr>
        <p:grpSpPr>
          <a:xfrm>
            <a:off x="6873240" y="5783580"/>
            <a:ext cx="914400" cy="914400"/>
            <a:chOff x="5852160" y="5234940"/>
            <a:chExt cx="914400" cy="914400"/>
          </a:xfrm>
        </p:grpSpPr>
        <p:cxnSp>
          <p:nvCxnSpPr>
            <p:cNvPr id="7" name="Gerade Verbindung 6"/>
            <p:cNvCxnSpPr/>
            <p:nvPr/>
          </p:nvCxnSpPr>
          <p:spPr>
            <a:xfrm flipV="1">
              <a:off x="5852160" y="5410200"/>
              <a:ext cx="914400" cy="56388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5852160" y="5234940"/>
              <a:ext cx="914400" cy="914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138163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6" presetClass="entr" presetSubtype="16"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circle(in)">
                                      <p:cBhvr>
                                        <p:cTn id="5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433499" y="612545"/>
            <a:ext cx="7383377" cy="1083733"/>
          </a:xfrm>
        </p:spPr>
        <p:txBody>
          <a:bodyPr>
            <a:noAutofit/>
          </a:bodyPr>
          <a:lstStyle/>
          <a:p>
            <a:r>
              <a:rPr lang="de-DE" sz="6600" dirty="0"/>
              <a:t>Das Deckblatt</a:t>
            </a:r>
          </a:p>
        </p:txBody>
      </p:sp>
      <p:sp>
        <p:nvSpPr>
          <p:cNvPr id="3" name="Untertitel 2"/>
          <p:cNvSpPr>
            <a:spLocks noGrp="1"/>
          </p:cNvSpPr>
          <p:nvPr>
            <p:ph type="subTitle" idx="1"/>
          </p:nvPr>
        </p:nvSpPr>
        <p:spPr>
          <a:xfrm>
            <a:off x="684212" y="1696278"/>
            <a:ext cx="10339388" cy="4429539"/>
          </a:xfrm>
        </p:spPr>
        <p:txBody>
          <a:bodyPr>
            <a:normAutofit lnSpcReduction="10000"/>
          </a:bodyPr>
          <a:lstStyle/>
          <a:p>
            <a:pPr marL="457200" indent="-457200">
              <a:buFontTx/>
              <a:buChar char="-"/>
            </a:pPr>
            <a:endParaRPr lang="de-DE" sz="4000" dirty="0">
              <a:solidFill>
                <a:schemeClr val="tx1"/>
              </a:solidFill>
            </a:endParaRPr>
          </a:p>
          <a:p>
            <a:pPr marL="457200" indent="-457200">
              <a:buFontTx/>
              <a:buChar char="-"/>
            </a:pPr>
            <a:r>
              <a:rPr lang="de-DE" sz="4400" dirty="0"/>
              <a:t>Foto (professionelles Portraitfoto)</a:t>
            </a:r>
          </a:p>
          <a:p>
            <a:pPr marL="457200" indent="-457200">
              <a:buFontTx/>
              <a:buChar char="-"/>
            </a:pPr>
            <a:r>
              <a:rPr lang="de-DE" sz="4400" dirty="0"/>
              <a:t>Name, Adresse, Telefonnummer, E-Mail-Adresse</a:t>
            </a:r>
          </a:p>
          <a:p>
            <a:pPr marL="457200" indent="-457200">
              <a:buFontTx/>
              <a:buChar char="-"/>
            </a:pPr>
            <a:r>
              <a:rPr lang="de-DE" sz="4400" dirty="0"/>
              <a:t>Text variiert (z.B. Es stellt sich Ihnen vor ... Ihre neue Auszubildende zur Bankkauffrau?)</a:t>
            </a:r>
          </a:p>
          <a:p>
            <a:endParaRPr lang="de-DE" sz="4400" dirty="0"/>
          </a:p>
        </p:txBody>
      </p:sp>
      <p:sp>
        <p:nvSpPr>
          <p:cNvPr id="5" name="Pfeil nach rechts 4"/>
          <p:cNvSpPr/>
          <p:nvPr/>
        </p:nvSpPr>
        <p:spPr>
          <a:xfrm rot="6830824" flipH="1">
            <a:off x="10766052" y="2862479"/>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817428" y="0"/>
            <a:ext cx="3360307" cy="2520230"/>
          </a:xfrm>
          <a:prstGeom prst="rect">
            <a:avLst/>
          </a:prstGeom>
        </p:spPr>
      </p:pic>
    </p:spTree>
    <p:extLst>
      <p:ext uri="{BB962C8B-B14F-4D97-AF65-F5344CB8AC3E}">
        <p14:creationId xmlns:p14="http://schemas.microsoft.com/office/powerpoint/2010/main" xmlns="" val="2684632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175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75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10918547" y="5245946"/>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197775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93225" y="-498998"/>
            <a:ext cx="8259104" cy="2662518"/>
          </a:xfrm>
        </p:spPr>
        <p:txBody>
          <a:bodyPr>
            <a:normAutofit/>
          </a:bodyPr>
          <a:lstStyle/>
          <a:p>
            <a:r>
              <a:rPr lang="de-DE" dirty="0"/>
              <a:t/>
            </a:r>
            <a:br>
              <a:rPr lang="de-DE" dirty="0"/>
            </a:br>
            <a:r>
              <a:rPr lang="de-DE" sz="7300" dirty="0"/>
              <a:t>4. Gruß und Abschied</a:t>
            </a:r>
          </a:p>
        </p:txBody>
      </p:sp>
      <p:sp>
        <p:nvSpPr>
          <p:cNvPr id="3" name="Untertitel 2"/>
          <p:cNvSpPr>
            <a:spLocks noGrp="1"/>
          </p:cNvSpPr>
          <p:nvPr>
            <p:ph type="subTitle" idx="1"/>
          </p:nvPr>
        </p:nvSpPr>
        <p:spPr>
          <a:xfrm>
            <a:off x="455612" y="2319867"/>
            <a:ext cx="10077917" cy="4072466"/>
          </a:xfrm>
        </p:spPr>
        <p:txBody>
          <a:bodyPr>
            <a:normAutofit fontScale="92500" lnSpcReduction="10000"/>
          </a:bodyPr>
          <a:lstStyle/>
          <a:p>
            <a:r>
              <a:rPr lang="de-DE" sz="3900" dirty="0"/>
              <a:t> </a:t>
            </a:r>
          </a:p>
          <a:p>
            <a:pPr marL="457200" indent="-457200">
              <a:buFontTx/>
              <a:buChar char="-"/>
            </a:pPr>
            <a:r>
              <a:rPr lang="de-DE" sz="3900" dirty="0"/>
              <a:t>Man verabschiedet sich mit der Floskel „Mit freundlichen Grüßen“.</a:t>
            </a:r>
          </a:p>
          <a:p>
            <a:pPr marL="457200" indent="-457200">
              <a:buFontTx/>
              <a:buChar char="-"/>
            </a:pPr>
            <a:r>
              <a:rPr lang="de-DE" sz="3900" dirty="0"/>
              <a:t>Anschließend lässt man zwei Zeilen frei und unterschreibt mit seinem vollständigen Namen handschriftlich.</a:t>
            </a:r>
          </a:p>
          <a:p>
            <a:pPr marL="457200" indent="-457200">
              <a:buFontTx/>
              <a:buChar char="-"/>
            </a:pPr>
            <a:r>
              <a:rPr lang="de-DE" sz="3900" dirty="0"/>
              <a:t>Für Online- oder E-Mail-Bewerbungen kann man seine Unterschrift einscannen und einfügen.</a:t>
            </a:r>
          </a:p>
          <a:p>
            <a:pPr marL="457200" indent="-457200">
              <a:buFontTx/>
              <a:buChar char="-"/>
            </a:pPr>
            <a:endParaRPr lang="de-DE" sz="3900" dirty="0"/>
          </a:p>
          <a:p>
            <a:pPr marL="457200" indent="-457200">
              <a:buFontTx/>
              <a:buChar char="-"/>
            </a:pPr>
            <a:endParaRPr lang="de-DE" sz="3900" dirty="0"/>
          </a:p>
          <a:p>
            <a:pPr marL="571500" indent="-571500">
              <a:buFontTx/>
              <a:buChar char="-"/>
            </a:pPr>
            <a:endParaRPr lang="de-DE" sz="3900" i="1" dirty="0"/>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6830824" flipH="1">
            <a:off x="9433719" y="3055782"/>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9474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9468437" y="5929437"/>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2981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93225" y="-498998"/>
            <a:ext cx="8259104" cy="2662518"/>
          </a:xfrm>
        </p:spPr>
        <p:txBody>
          <a:bodyPr>
            <a:normAutofit/>
          </a:bodyPr>
          <a:lstStyle/>
          <a:p>
            <a:r>
              <a:rPr lang="de-DE" dirty="0"/>
              <a:t/>
            </a:r>
            <a:br>
              <a:rPr lang="de-DE" dirty="0"/>
            </a:br>
            <a:r>
              <a:rPr lang="de-DE" sz="7300" dirty="0"/>
              <a:t>5. Anlagen</a:t>
            </a:r>
          </a:p>
        </p:txBody>
      </p:sp>
      <p:sp>
        <p:nvSpPr>
          <p:cNvPr id="3" name="Untertitel 2"/>
          <p:cNvSpPr>
            <a:spLocks noGrp="1"/>
          </p:cNvSpPr>
          <p:nvPr>
            <p:ph type="subTitle" idx="1"/>
          </p:nvPr>
        </p:nvSpPr>
        <p:spPr>
          <a:xfrm>
            <a:off x="455612" y="2319867"/>
            <a:ext cx="10077917" cy="4072466"/>
          </a:xfrm>
        </p:spPr>
        <p:txBody>
          <a:bodyPr>
            <a:normAutofit/>
          </a:bodyPr>
          <a:lstStyle/>
          <a:p>
            <a:r>
              <a:rPr lang="de-DE" sz="3900" dirty="0"/>
              <a:t> </a:t>
            </a:r>
          </a:p>
          <a:p>
            <a:pPr marL="457200" indent="-457200">
              <a:buFontTx/>
              <a:buChar char="-"/>
            </a:pPr>
            <a:r>
              <a:rPr lang="de-DE" sz="3900" dirty="0"/>
              <a:t>Es ist üblich, auf die weiteren Anlagen in seiner Bewerbung zu verweisen.</a:t>
            </a:r>
          </a:p>
          <a:p>
            <a:r>
              <a:rPr lang="de-DE" sz="3900" dirty="0"/>
              <a:t>    Dazu reicht es, das Wort „Anlagen“ mit zwei                  </a:t>
            </a:r>
          </a:p>
          <a:p>
            <a:r>
              <a:rPr lang="de-DE" sz="3900" dirty="0"/>
              <a:t>    Zeilen Abstand unter die Unterschrift zu </a:t>
            </a:r>
          </a:p>
          <a:p>
            <a:r>
              <a:rPr lang="de-DE" sz="3900" dirty="0"/>
              <a:t>    setzen, ohne die Anlagen aufzulisten. </a:t>
            </a:r>
          </a:p>
          <a:p>
            <a:endParaRPr lang="de-DE" sz="3900" dirty="0"/>
          </a:p>
          <a:p>
            <a:pPr marL="457200" indent="-457200">
              <a:buFontTx/>
              <a:buChar char="-"/>
            </a:pPr>
            <a:endParaRPr lang="de-DE" sz="3900" dirty="0"/>
          </a:p>
          <a:p>
            <a:pPr marL="571500" indent="-571500">
              <a:buFontTx/>
              <a:buChar char="-"/>
            </a:pPr>
            <a:endParaRPr lang="de-DE" sz="3900" i="1" dirty="0"/>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4342371" flipH="1">
            <a:off x="10090767" y="3091777"/>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0"/>
            <a:ext cx="3657600" cy="2743200"/>
          </a:xfrm>
          <a:prstGeom prst="rect">
            <a:avLst/>
          </a:prstGeom>
        </p:spPr>
      </p:pic>
    </p:spTree>
    <p:extLst>
      <p:ext uri="{BB962C8B-B14F-4D97-AF65-F5344CB8AC3E}">
        <p14:creationId xmlns:p14="http://schemas.microsoft.com/office/powerpoint/2010/main" xmlns="" val="306989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12542" y="-655345"/>
            <a:ext cx="8259104" cy="2662518"/>
          </a:xfrm>
        </p:spPr>
        <p:txBody>
          <a:bodyPr>
            <a:normAutofit fontScale="90000"/>
          </a:bodyPr>
          <a:lstStyle/>
          <a:p>
            <a:r>
              <a:rPr lang="de-DE" dirty="0"/>
              <a:t/>
            </a:r>
            <a:br>
              <a:rPr lang="de-DE" dirty="0"/>
            </a:br>
            <a:r>
              <a:rPr lang="de-DE" sz="6000" dirty="0"/>
              <a:t>Welche Formatierungsregeln muss man beachten?</a:t>
            </a:r>
          </a:p>
        </p:txBody>
      </p:sp>
      <p:sp>
        <p:nvSpPr>
          <p:cNvPr id="3" name="Untertitel 2"/>
          <p:cNvSpPr>
            <a:spLocks noGrp="1"/>
          </p:cNvSpPr>
          <p:nvPr>
            <p:ph type="subTitle" idx="1"/>
          </p:nvPr>
        </p:nvSpPr>
        <p:spPr>
          <a:xfrm>
            <a:off x="455612" y="2319867"/>
            <a:ext cx="10077917" cy="4072466"/>
          </a:xfrm>
        </p:spPr>
        <p:txBody>
          <a:bodyPr>
            <a:normAutofit/>
          </a:bodyPr>
          <a:lstStyle/>
          <a:p>
            <a:pPr marL="571500" indent="-571500">
              <a:buFont typeface="Symbol" panose="05050102010706020507" pitchFamily="18" charset="2"/>
              <a:buChar char="-"/>
            </a:pPr>
            <a:r>
              <a:rPr lang="de-DE" sz="3900" dirty="0"/>
              <a:t>Schriftgröße 11- oder 12-Punkt</a:t>
            </a:r>
          </a:p>
          <a:p>
            <a:pPr marL="571500" indent="-571500">
              <a:buFont typeface="Symbol" panose="05050102010706020507" pitchFamily="18" charset="2"/>
              <a:buChar char="-"/>
            </a:pPr>
            <a:r>
              <a:rPr lang="de-DE" sz="3900" dirty="0"/>
              <a:t>Schriftart: Calibri, Cambria, Helvetika </a:t>
            </a:r>
          </a:p>
          <a:p>
            <a:pPr marL="571500" indent="-571500">
              <a:buFont typeface="Symbol" panose="05050102010706020507" pitchFamily="18" charset="2"/>
              <a:buChar char="-"/>
            </a:pPr>
            <a:r>
              <a:rPr lang="de-DE" sz="3900" dirty="0"/>
              <a:t>Keine verspielten Schriftarten</a:t>
            </a:r>
          </a:p>
          <a:p>
            <a:pPr marL="571500" indent="-571500">
              <a:buFont typeface="Symbol" panose="05050102010706020507" pitchFamily="18" charset="2"/>
              <a:buChar char="-"/>
            </a:pPr>
            <a:r>
              <a:rPr lang="de-DE" sz="3900" dirty="0"/>
              <a:t>grundsätzlich schreibt man linksbündig</a:t>
            </a:r>
          </a:p>
          <a:p>
            <a:pPr marL="571500" indent="-571500">
              <a:buFont typeface="Symbol" panose="05050102010706020507" pitchFamily="18" charset="2"/>
              <a:buChar char="-"/>
            </a:pPr>
            <a:r>
              <a:rPr lang="de-DE" sz="3900" dirty="0"/>
              <a:t>Blocksatz nur verwenden, wenn keine zu großen Lücken im Text entstehen</a:t>
            </a:r>
          </a:p>
          <a:p>
            <a:endParaRPr lang="de-DE" sz="3900" dirty="0"/>
          </a:p>
          <a:p>
            <a:pPr marL="457200" indent="-457200">
              <a:buFontTx/>
              <a:buChar char="-"/>
            </a:pPr>
            <a:endParaRPr lang="de-DE" sz="3900" dirty="0"/>
          </a:p>
          <a:p>
            <a:pPr marL="571500" indent="-571500">
              <a:buFontTx/>
              <a:buChar char="-"/>
            </a:pPr>
            <a:endParaRPr lang="de-DE" sz="3900" i="1" dirty="0"/>
          </a:p>
          <a:p>
            <a:pPr marL="457200" indent="-457200">
              <a:buFontTx/>
              <a:buChar char="-"/>
            </a:pPr>
            <a:endParaRPr lang="de-DE" sz="3900" dirty="0"/>
          </a:p>
          <a:p>
            <a:pPr marL="457200" indent="-457200">
              <a:buFontTx/>
              <a:buChar char="-"/>
            </a:pPr>
            <a:endParaRPr lang="de-DE" sz="3900" dirty="0"/>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4116406" flipH="1">
            <a:off x="10090767" y="3060125"/>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67040" y="-28455"/>
            <a:ext cx="3657600" cy="2743200"/>
          </a:xfrm>
          <a:prstGeom prst="rect">
            <a:avLst/>
          </a:prstGeom>
        </p:spPr>
      </p:pic>
    </p:spTree>
    <p:extLst>
      <p:ext uri="{BB962C8B-B14F-4D97-AF65-F5344CB8AC3E}">
        <p14:creationId xmlns:p14="http://schemas.microsoft.com/office/powerpoint/2010/main" xmlns="" val="3630110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2"/>
          <p:cNvGraphicFramePr>
            <a:graphicFrameLocks noGrp="1"/>
          </p:cNvGraphicFramePr>
          <p:nvPr>
            <p:extLst>
              <p:ext uri="{D42A27DB-BD31-4B8C-83A1-F6EECF244321}">
                <p14:modId xmlns:p14="http://schemas.microsoft.com/office/powerpoint/2010/main" xmlns="" val="271852080"/>
              </p:ext>
            </p:extLst>
          </p:nvPr>
        </p:nvGraphicFramePr>
        <p:xfrm>
          <a:off x="272143" y="206829"/>
          <a:ext cx="11919857" cy="6651170"/>
        </p:xfrm>
        <a:graphic>
          <a:graphicData uri="http://schemas.openxmlformats.org/drawingml/2006/table">
            <a:tbl>
              <a:tblPr firstRow="1" bandRow="1">
                <a:tableStyleId>{5C22544A-7EE6-4342-B048-85BDC9FD1C3A}</a:tableStyleId>
              </a:tblPr>
              <a:tblGrid>
                <a:gridCol w="6502707">
                  <a:extLst>
                    <a:ext uri="{9D8B030D-6E8A-4147-A177-3AD203B41FA5}">
                      <a16:colId xmlns="" xmlns:a16="http://schemas.microsoft.com/office/drawing/2014/main" val="20000"/>
                    </a:ext>
                  </a:extLst>
                </a:gridCol>
                <a:gridCol w="5417150">
                  <a:extLst>
                    <a:ext uri="{9D8B030D-6E8A-4147-A177-3AD203B41FA5}">
                      <a16:colId xmlns="" xmlns:a16="http://schemas.microsoft.com/office/drawing/2014/main" val="20001"/>
                    </a:ext>
                  </a:extLst>
                </a:gridCol>
              </a:tblGrid>
              <a:tr h="1330234">
                <a:tc>
                  <a:txBody>
                    <a:bodyPr/>
                    <a:lstStyle/>
                    <a:p>
                      <a:r>
                        <a:rPr lang="de-DE" sz="4000" dirty="0"/>
                        <a:t>Seiten</a:t>
                      </a:r>
                      <a:r>
                        <a:rPr lang="de-DE" sz="4000" baseline="0" dirty="0"/>
                        <a:t>rand </a:t>
                      </a:r>
                      <a:endParaRPr lang="de-DE" sz="4000" dirty="0"/>
                    </a:p>
                  </a:txBody>
                  <a:tcPr/>
                </a:tc>
                <a:tc>
                  <a:txBody>
                    <a:bodyPr/>
                    <a:lstStyle/>
                    <a:p>
                      <a:r>
                        <a:rPr lang="de-DE" sz="4000" dirty="0"/>
                        <a:t>Abstand</a:t>
                      </a:r>
                    </a:p>
                  </a:txBody>
                  <a:tcPr/>
                </a:tc>
                <a:extLst>
                  <a:ext uri="{0D108BD9-81ED-4DB2-BD59-A6C34878D82A}">
                    <a16:rowId xmlns="" xmlns:a16="http://schemas.microsoft.com/office/drawing/2014/main" val="10000"/>
                  </a:ext>
                </a:extLst>
              </a:tr>
              <a:tr h="1330234">
                <a:tc>
                  <a:txBody>
                    <a:bodyPr/>
                    <a:lstStyle/>
                    <a:p>
                      <a:r>
                        <a:rPr lang="de-DE" sz="4000" dirty="0"/>
                        <a:t>Seitenrand</a:t>
                      </a:r>
                      <a:r>
                        <a:rPr lang="de-DE" sz="4000" baseline="0" dirty="0"/>
                        <a:t> oben</a:t>
                      </a:r>
                      <a:endParaRPr lang="de-DE" sz="4000" dirty="0"/>
                    </a:p>
                  </a:txBody>
                  <a:tcPr/>
                </a:tc>
                <a:tc>
                  <a:txBody>
                    <a:bodyPr/>
                    <a:lstStyle/>
                    <a:p>
                      <a:r>
                        <a:rPr lang="de-DE" sz="4000" dirty="0"/>
                        <a:t>4,5 cm</a:t>
                      </a:r>
                    </a:p>
                  </a:txBody>
                  <a:tcPr/>
                </a:tc>
                <a:extLst>
                  <a:ext uri="{0D108BD9-81ED-4DB2-BD59-A6C34878D82A}">
                    <a16:rowId xmlns="" xmlns:a16="http://schemas.microsoft.com/office/drawing/2014/main" val="10001"/>
                  </a:ext>
                </a:extLst>
              </a:tr>
              <a:tr h="1330234">
                <a:tc>
                  <a:txBody>
                    <a:bodyPr/>
                    <a:lstStyle/>
                    <a:p>
                      <a:r>
                        <a:rPr lang="de-DE" sz="4000" dirty="0"/>
                        <a:t>Seitenrand unten </a:t>
                      </a:r>
                    </a:p>
                  </a:txBody>
                  <a:tcPr/>
                </a:tc>
                <a:tc>
                  <a:txBody>
                    <a:bodyPr/>
                    <a:lstStyle/>
                    <a:p>
                      <a:r>
                        <a:rPr lang="de-DE" sz="4000" dirty="0"/>
                        <a:t>2,5 cm</a:t>
                      </a:r>
                    </a:p>
                  </a:txBody>
                  <a:tcPr/>
                </a:tc>
                <a:extLst>
                  <a:ext uri="{0D108BD9-81ED-4DB2-BD59-A6C34878D82A}">
                    <a16:rowId xmlns="" xmlns:a16="http://schemas.microsoft.com/office/drawing/2014/main" val="10002"/>
                  </a:ext>
                </a:extLst>
              </a:tr>
              <a:tr h="1330234">
                <a:tc>
                  <a:txBody>
                    <a:bodyPr/>
                    <a:lstStyle/>
                    <a:p>
                      <a:r>
                        <a:rPr lang="de-DE" sz="4000" dirty="0"/>
                        <a:t>Linker Seitenrand</a:t>
                      </a:r>
                    </a:p>
                  </a:txBody>
                  <a:tcPr/>
                </a:tc>
                <a:tc>
                  <a:txBody>
                    <a:bodyPr/>
                    <a:lstStyle/>
                    <a:p>
                      <a:r>
                        <a:rPr lang="de-DE" sz="4000" dirty="0"/>
                        <a:t>2,5</a:t>
                      </a:r>
                      <a:r>
                        <a:rPr lang="de-DE" sz="4000" baseline="0" dirty="0"/>
                        <a:t> cm</a:t>
                      </a:r>
                      <a:endParaRPr lang="de-DE" sz="4000" dirty="0"/>
                    </a:p>
                  </a:txBody>
                  <a:tcPr/>
                </a:tc>
                <a:extLst>
                  <a:ext uri="{0D108BD9-81ED-4DB2-BD59-A6C34878D82A}">
                    <a16:rowId xmlns="" xmlns:a16="http://schemas.microsoft.com/office/drawing/2014/main" val="10003"/>
                  </a:ext>
                </a:extLst>
              </a:tr>
              <a:tr h="1330234">
                <a:tc>
                  <a:txBody>
                    <a:bodyPr/>
                    <a:lstStyle/>
                    <a:p>
                      <a:r>
                        <a:rPr lang="de-DE" sz="4000" dirty="0"/>
                        <a:t>Rechter Seitenrand</a:t>
                      </a:r>
                      <a:r>
                        <a:rPr lang="de-DE" sz="4000" baseline="0" dirty="0"/>
                        <a:t> </a:t>
                      </a:r>
                      <a:endParaRPr lang="de-DE" sz="4000" dirty="0"/>
                    </a:p>
                  </a:txBody>
                  <a:tcPr/>
                </a:tc>
                <a:tc>
                  <a:txBody>
                    <a:bodyPr/>
                    <a:lstStyle/>
                    <a:p>
                      <a:r>
                        <a:rPr lang="de-DE" sz="4000" dirty="0"/>
                        <a:t>2cm</a:t>
                      </a:r>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xmlns="" val="26481138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882995" y="791449"/>
            <a:ext cx="7383377" cy="1083733"/>
          </a:xfrm>
        </p:spPr>
        <p:txBody>
          <a:bodyPr>
            <a:normAutofit fontScale="90000"/>
          </a:bodyPr>
          <a:lstStyle/>
          <a:p>
            <a:r>
              <a:rPr lang="de-DE" dirty="0"/>
              <a:t>Der Lebenslauf</a:t>
            </a:r>
          </a:p>
        </p:txBody>
      </p:sp>
      <p:sp>
        <p:nvSpPr>
          <p:cNvPr id="3" name="Untertitel 2"/>
          <p:cNvSpPr>
            <a:spLocks noGrp="1"/>
          </p:cNvSpPr>
          <p:nvPr>
            <p:ph type="subTitle" idx="1"/>
          </p:nvPr>
        </p:nvSpPr>
        <p:spPr>
          <a:xfrm>
            <a:off x="882995" y="2092896"/>
            <a:ext cx="10077917" cy="4072466"/>
          </a:xfrm>
        </p:spPr>
        <p:txBody>
          <a:bodyPr>
            <a:normAutofit/>
          </a:bodyPr>
          <a:lstStyle/>
          <a:p>
            <a:endParaRPr lang="de-DE" sz="2800" b="1" dirty="0"/>
          </a:p>
          <a:p>
            <a:endParaRPr lang="de-DE" sz="2800" b="1" dirty="0"/>
          </a:p>
          <a:p>
            <a:pPr marL="571500" indent="-571500">
              <a:buFontTx/>
              <a:buChar char="-"/>
            </a:pPr>
            <a:r>
              <a:rPr lang="de-DE" sz="3600" dirty="0"/>
              <a:t>Dein Lebenslauf fasst deine Laufbahn kurz und tabellarisch zusammen.</a:t>
            </a:r>
          </a:p>
          <a:p>
            <a:pPr marL="571500" indent="-571500">
              <a:buFontTx/>
              <a:buChar char="-"/>
            </a:pPr>
            <a:endParaRPr lang="de-DE" sz="3600" dirty="0"/>
          </a:p>
          <a:p>
            <a:pPr marL="571500" indent="-571500">
              <a:buFontTx/>
              <a:buChar char="-"/>
            </a:pPr>
            <a:r>
              <a:rPr lang="de-DE" sz="3600" dirty="0"/>
              <a:t>Er sollte nicht länger als eine DIN A 4 Seite sein.</a:t>
            </a:r>
          </a:p>
          <a:p>
            <a:endParaRPr lang="de-DE" sz="3600" dirty="0">
              <a:solidFill>
                <a:schemeClr val="tx1"/>
              </a:solidFill>
            </a:endParaRPr>
          </a:p>
        </p:txBody>
      </p:sp>
      <p:sp>
        <p:nvSpPr>
          <p:cNvPr id="5" name="Pfeil nach rechts 4"/>
          <p:cNvSpPr/>
          <p:nvPr/>
        </p:nvSpPr>
        <p:spPr>
          <a:xfrm rot="8590156" flipH="1">
            <a:off x="7681406" y="1637941"/>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41668" y="0"/>
            <a:ext cx="3657600" cy="2743200"/>
          </a:xfrm>
          <a:prstGeom prst="rect">
            <a:avLst/>
          </a:prstGeom>
          <a:noFill/>
          <a:ln>
            <a:noFill/>
          </a:ln>
        </p:spPr>
      </p:pic>
    </p:spTree>
    <p:extLst>
      <p:ext uri="{BB962C8B-B14F-4D97-AF65-F5344CB8AC3E}">
        <p14:creationId xmlns:p14="http://schemas.microsoft.com/office/powerpoint/2010/main" xmlns="" val="104694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anim calcmode="lin" valueType="num">
                                      <p:cBhvr additive="base">
                                        <p:cTn id="9" dur="500" fill="hold"/>
                                        <p:tgtEl>
                                          <p:spTgt spid="2"/>
                                        </p:tgtEl>
                                        <p:attrNameLst>
                                          <p:attrName>ppt_x</p:attrName>
                                        </p:attrNameLst>
                                      </p:cBhvr>
                                      <p:tavLst>
                                        <p:tav tm="0">
                                          <p:val>
                                            <p:strVal val="#ppt_x"/>
                                          </p:val>
                                        </p:tav>
                                        <p:tav tm="100000">
                                          <p:val>
                                            <p:strVal val="#ppt_x"/>
                                          </p:val>
                                        </p:tav>
                                      </p:tavLst>
                                    </p:anim>
                                    <p:anim calcmode="lin" valueType="num">
                                      <p:cBhvr additive="base">
                                        <p:cTn id="10" dur="500" fill="hold"/>
                                        <p:tgtEl>
                                          <p:spTgt spid="2"/>
                                        </p:tgtEl>
                                        <p:attrNameLst>
                                          <p:attrName>ppt_y</p:attrName>
                                        </p:attrNameLst>
                                      </p:cBhvr>
                                      <p:tavLst>
                                        <p:tav tm="0">
                                          <p:val>
                                            <p:strVal val="1+#ppt_h/2"/>
                                          </p:val>
                                        </p:tav>
                                        <p:tav tm="100000">
                                          <p:val>
                                            <p:strVal val="#ppt_y"/>
                                          </p:val>
                                        </p:tav>
                                      </p:tavLst>
                                    </p:anim>
                                  </p:childTnLst>
                                </p:cTn>
                              </p:par>
                              <p:par>
                                <p:cTn id="11" presetID="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xmlns="" val="3833243295"/>
              </p:ext>
            </p:extLst>
          </p:nvPr>
        </p:nvGraphicFramePr>
        <p:xfrm>
          <a:off x="250370" y="163285"/>
          <a:ext cx="11865430" cy="6596743"/>
        </p:xfrm>
        <a:graphic>
          <a:graphicData uri="http://schemas.openxmlformats.org/drawingml/2006/table">
            <a:tbl>
              <a:tblPr firstRow="1" bandRow="1">
                <a:tableStyleId>{5C22544A-7EE6-4342-B048-85BDC9FD1C3A}</a:tableStyleId>
              </a:tblPr>
              <a:tblGrid>
                <a:gridCol w="5932715">
                  <a:extLst>
                    <a:ext uri="{9D8B030D-6E8A-4147-A177-3AD203B41FA5}">
                      <a16:colId xmlns="" xmlns:a16="http://schemas.microsoft.com/office/drawing/2014/main" val="20000"/>
                    </a:ext>
                  </a:extLst>
                </a:gridCol>
                <a:gridCol w="5932715">
                  <a:extLst>
                    <a:ext uri="{9D8B030D-6E8A-4147-A177-3AD203B41FA5}">
                      <a16:colId xmlns="" xmlns:a16="http://schemas.microsoft.com/office/drawing/2014/main" val="20001"/>
                    </a:ext>
                  </a:extLst>
                </a:gridCol>
              </a:tblGrid>
              <a:tr h="1098005">
                <a:tc>
                  <a:txBody>
                    <a:bodyPr/>
                    <a:lstStyle/>
                    <a:p>
                      <a:r>
                        <a:rPr lang="de-DE" sz="2400" dirty="0"/>
                        <a:t>In einen vollständigen Lebenslauf gehören </a:t>
                      </a:r>
                    </a:p>
                  </a:txBody>
                  <a:tcPr/>
                </a:tc>
                <a:tc>
                  <a:txBody>
                    <a:bodyPr/>
                    <a:lstStyle/>
                    <a:p>
                      <a:r>
                        <a:rPr lang="de-DE" sz="2400" dirty="0"/>
                        <a:t>In einen vollständigen Lebenslauf gehören nicht</a:t>
                      </a:r>
                    </a:p>
                  </a:txBody>
                  <a:tcPr/>
                </a:tc>
                <a:extLst>
                  <a:ext uri="{0D108BD9-81ED-4DB2-BD59-A6C34878D82A}">
                    <a16:rowId xmlns="" xmlns:a16="http://schemas.microsoft.com/office/drawing/2014/main" val="10000"/>
                  </a:ext>
                </a:extLst>
              </a:tr>
              <a:tr h="1098005">
                <a:tc>
                  <a:txBody>
                    <a:bodyPr/>
                    <a:lstStyle/>
                    <a:p>
                      <a:r>
                        <a:rPr lang="de-DE" sz="2400" dirty="0"/>
                        <a:t>deine Kontaktdaten</a:t>
                      </a:r>
                    </a:p>
                  </a:txBody>
                  <a:tcPr/>
                </a:tc>
                <a:tc>
                  <a:txBody>
                    <a:bodyPr/>
                    <a:lstStyle/>
                    <a:p>
                      <a:r>
                        <a:rPr lang="de-DE" sz="2400" dirty="0"/>
                        <a:t>Nationalität</a:t>
                      </a:r>
                    </a:p>
                  </a:txBody>
                  <a:tcPr/>
                </a:tc>
                <a:extLst>
                  <a:ext uri="{0D108BD9-81ED-4DB2-BD59-A6C34878D82A}">
                    <a16:rowId xmlns="" xmlns:a16="http://schemas.microsoft.com/office/drawing/2014/main" val="10001"/>
                  </a:ext>
                </a:extLst>
              </a:tr>
              <a:tr h="1098005">
                <a:tc>
                  <a:txBody>
                    <a:bodyPr/>
                    <a:lstStyle/>
                    <a:p>
                      <a:r>
                        <a:rPr lang="de-DE" sz="2400" dirty="0"/>
                        <a:t>eine vollständige Auflistung deiner schulischen Laufbahn</a:t>
                      </a:r>
                    </a:p>
                  </a:txBody>
                  <a:tcPr/>
                </a:tc>
                <a:tc>
                  <a:txBody>
                    <a:bodyPr/>
                    <a:lstStyle/>
                    <a:p>
                      <a:r>
                        <a:rPr lang="de-DE" sz="2400" dirty="0"/>
                        <a:t>Name</a:t>
                      </a:r>
                      <a:r>
                        <a:rPr lang="de-DE" sz="2400" baseline="0" dirty="0"/>
                        <a:t> der Eltern </a:t>
                      </a:r>
                      <a:endParaRPr lang="de-DE" sz="2400" dirty="0"/>
                    </a:p>
                  </a:txBody>
                  <a:tcPr/>
                </a:tc>
                <a:extLst>
                  <a:ext uri="{0D108BD9-81ED-4DB2-BD59-A6C34878D82A}">
                    <a16:rowId xmlns="" xmlns:a16="http://schemas.microsoft.com/office/drawing/2014/main" val="10002"/>
                  </a:ext>
                </a:extLst>
              </a:tr>
              <a:tr h="1098005">
                <a:tc>
                  <a:txBody>
                    <a:bodyPr/>
                    <a:lstStyle/>
                    <a:p>
                      <a:r>
                        <a:rPr lang="de-DE" sz="2400" dirty="0"/>
                        <a:t>deine Praktikums- und Berufserfahrungen sowie deine Sprachkenntnisse</a:t>
                      </a:r>
                    </a:p>
                  </a:txBody>
                  <a:tcPr/>
                </a:tc>
                <a:tc>
                  <a:txBody>
                    <a:bodyPr/>
                    <a:lstStyle/>
                    <a:p>
                      <a:r>
                        <a:rPr lang="de-DE" sz="2400" dirty="0"/>
                        <a:t>Beruf der Eltern</a:t>
                      </a:r>
                    </a:p>
                  </a:txBody>
                  <a:tcPr/>
                </a:tc>
                <a:extLst>
                  <a:ext uri="{0D108BD9-81ED-4DB2-BD59-A6C34878D82A}">
                    <a16:rowId xmlns="" xmlns:a16="http://schemas.microsoft.com/office/drawing/2014/main" val="10003"/>
                  </a:ext>
                </a:extLst>
              </a:tr>
              <a:tr h="1568577">
                <a:tc>
                  <a:txBody>
                    <a:bodyPr/>
                    <a:lstStyle/>
                    <a:p>
                      <a:r>
                        <a:rPr lang="de-DE" sz="2400" dirty="0"/>
                        <a:t>deine Hobbys</a:t>
                      </a:r>
                      <a:r>
                        <a:rPr lang="de-DE" sz="2400" baseline="0" dirty="0"/>
                        <a:t> (wenn sie für den Beruf interessant sind) und sonstigen Kenntnisse</a:t>
                      </a:r>
                      <a:endParaRPr lang="de-DE" sz="2400" dirty="0"/>
                    </a:p>
                  </a:txBody>
                  <a:tcPr/>
                </a:tc>
                <a:tc>
                  <a:txBody>
                    <a:bodyPr/>
                    <a:lstStyle/>
                    <a:p>
                      <a:r>
                        <a:rPr lang="de-DE" sz="2400" dirty="0"/>
                        <a:t>Angaben zu deinem Gesundheitszustand</a:t>
                      </a:r>
                    </a:p>
                  </a:txBody>
                  <a:tcPr/>
                </a:tc>
                <a:extLst>
                  <a:ext uri="{0D108BD9-81ED-4DB2-BD59-A6C34878D82A}">
                    <a16:rowId xmlns="" xmlns:a16="http://schemas.microsoft.com/office/drawing/2014/main" val="10004"/>
                  </a:ext>
                </a:extLst>
              </a:tr>
              <a:tr h="636146">
                <a:tc>
                  <a:txBody>
                    <a:bodyPr/>
                    <a:lstStyle/>
                    <a:p>
                      <a:r>
                        <a:rPr lang="de-DE" sz="2400" dirty="0"/>
                        <a:t>e</a:t>
                      </a:r>
                      <a:r>
                        <a:rPr lang="de-DE" sz="2400"/>
                        <a:t>in </a:t>
                      </a:r>
                      <a:r>
                        <a:rPr lang="de-DE" sz="2400" dirty="0"/>
                        <a:t>Foto (freiwillig)</a:t>
                      </a:r>
                    </a:p>
                  </a:txBody>
                  <a:tcPr/>
                </a:tc>
                <a:tc>
                  <a:txBody>
                    <a:bodyPr/>
                    <a:lstStyle/>
                    <a:p>
                      <a:r>
                        <a:rPr lang="de-DE" sz="2400" dirty="0"/>
                        <a:t>Religionszugehörigkeit</a:t>
                      </a:r>
                    </a:p>
                  </a:txBody>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xmlns="" val="1496066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656443" y="0"/>
            <a:ext cx="4879114" cy="6858000"/>
          </a:xfrm>
          <a:prstGeom prst="rect">
            <a:avLst/>
          </a:prstGeom>
        </p:spPr>
      </p:pic>
    </p:spTree>
    <p:extLst>
      <p:ext uri="{BB962C8B-B14F-4D97-AF65-F5344CB8AC3E}">
        <p14:creationId xmlns:p14="http://schemas.microsoft.com/office/powerpoint/2010/main" xmlns="" val="13351964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03504" y="372615"/>
            <a:ext cx="10782300" cy="776979"/>
          </a:xfrm>
        </p:spPr>
        <p:txBody>
          <a:bodyPr/>
          <a:lstStyle/>
          <a:p>
            <a:r>
              <a:rPr lang="de-DE" sz="3000" dirty="0" smtClean="0"/>
              <a:t>So sehen die Bewerbungsmuster auf  </a:t>
            </a:r>
            <a:r>
              <a:rPr lang="de-DE" sz="3000" dirty="0" smtClean="0">
                <a:hlinkClick r:id="rId2"/>
              </a:rPr>
              <a:t>www.drost-rose-realschule.de</a:t>
            </a:r>
            <a:r>
              <a:rPr lang="de-DE" sz="3000" dirty="0" smtClean="0"/>
              <a:t> aus</a:t>
            </a:r>
            <a:endParaRPr lang="de-DE" sz="3000" dirty="0"/>
          </a:p>
        </p:txBody>
      </p:sp>
      <p:sp>
        <p:nvSpPr>
          <p:cNvPr id="3" name="Untertitel 2"/>
          <p:cNvSpPr>
            <a:spLocks noGrp="1"/>
          </p:cNvSpPr>
          <p:nvPr>
            <p:ph type="subTitle" idx="1"/>
          </p:nvPr>
        </p:nvSpPr>
        <p:spPr/>
        <p:txBody>
          <a:bodyPr/>
          <a:lstStyle/>
          <a:p>
            <a:endParaRPr lang="de-DE"/>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9538" y="1149594"/>
            <a:ext cx="11972925" cy="52387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252031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369864" y="193273"/>
            <a:ext cx="4159527" cy="5885730"/>
          </a:xfrm>
          <a:prstGeom prst="rect">
            <a:avLst/>
          </a:prstGeom>
        </p:spPr>
      </p:pic>
      <p:pic>
        <p:nvPicPr>
          <p:cNvPr id="5" name="Grafik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616226" y="217931"/>
            <a:ext cx="4184374" cy="5941811"/>
          </a:xfrm>
          <a:prstGeom prst="rect">
            <a:avLst/>
          </a:prstGeom>
        </p:spPr>
      </p:pic>
    </p:spTree>
    <p:extLst>
      <p:ext uri="{BB962C8B-B14F-4D97-AF65-F5344CB8AC3E}">
        <p14:creationId xmlns:p14="http://schemas.microsoft.com/office/powerpoint/2010/main" xmlns="" val="237565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de-DE" dirty="0"/>
          </a:p>
        </p:txBody>
      </p:sp>
      <p:sp>
        <p:nvSpPr>
          <p:cNvPr id="3" name="Untertitel 2"/>
          <p:cNvSpPr>
            <a:spLocks noGrp="1"/>
          </p:cNvSpPr>
          <p:nvPr>
            <p:ph type="subTitle" idx="1"/>
          </p:nvPr>
        </p:nvSpPr>
        <p:spPr/>
        <p:txBody>
          <a:bodyPr/>
          <a:lstStyle/>
          <a:p>
            <a:endParaRPr lang="de-DE"/>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40419" y="1023937"/>
            <a:ext cx="11647156" cy="547145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1432713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de-DE" dirty="0"/>
          </a:p>
        </p:txBody>
      </p:sp>
      <p:sp>
        <p:nvSpPr>
          <p:cNvPr id="3" name="Untertitel 2"/>
          <p:cNvSpPr>
            <a:spLocks noGrp="1"/>
          </p:cNvSpPr>
          <p:nvPr>
            <p:ph type="subTitle" idx="1"/>
          </p:nvPr>
        </p:nvSpPr>
        <p:spPr/>
        <p:txBody>
          <a:bodyPr/>
          <a:lstStyle/>
          <a:p>
            <a:endParaRPr lang="de-DE"/>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46388" y="802445"/>
            <a:ext cx="11398923" cy="531457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67712322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Danke für deine Aufmerksamkeit!</a:t>
            </a:r>
          </a:p>
        </p:txBody>
      </p:sp>
      <p:pic>
        <p:nvPicPr>
          <p:cNvPr id="4" name="Grafik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87317" y="1788583"/>
            <a:ext cx="2247900" cy="2247900"/>
          </a:xfrm>
          <a:prstGeom prst="rect">
            <a:avLst/>
          </a:prstGeom>
        </p:spPr>
      </p:pic>
    </p:spTree>
    <p:extLst>
      <p:ext uri="{BB962C8B-B14F-4D97-AF65-F5344CB8AC3E}">
        <p14:creationId xmlns:p14="http://schemas.microsoft.com/office/powerpoint/2010/main" xmlns="" val="35100657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15636" y="0"/>
            <a:ext cx="11876363" cy="4258733"/>
          </a:xfrm>
        </p:spPr>
        <p:txBody>
          <a:bodyPr/>
          <a:lstStyle/>
          <a:p>
            <a:pPr algn="ctr"/>
            <a:r>
              <a:rPr lang="de-DE" dirty="0"/>
              <a:t>Viel Erfolg beim Anfertigen deiner schriftlichen Bewerbung!</a:t>
            </a:r>
          </a:p>
        </p:txBody>
      </p:sp>
      <p:sp>
        <p:nvSpPr>
          <p:cNvPr id="3" name="Untertitel 2"/>
          <p:cNvSpPr>
            <a:spLocks noGrp="1"/>
          </p:cNvSpPr>
          <p:nvPr>
            <p:ph type="subTitle" idx="1"/>
          </p:nvPr>
        </p:nvSpPr>
        <p:spPr/>
        <p:txBody>
          <a:bodyPr/>
          <a:lstStyle/>
          <a:p>
            <a:endParaRPr lang="de-DE" dirty="0"/>
          </a:p>
        </p:txBody>
      </p:sp>
      <p:pic>
        <p:nvPicPr>
          <p:cNvPr id="4" name="Grafik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699933" y="4258733"/>
            <a:ext cx="3491971" cy="2477781"/>
          </a:xfrm>
          <a:prstGeom prst="rect">
            <a:avLst/>
          </a:prstGeom>
        </p:spPr>
      </p:pic>
    </p:spTree>
    <p:extLst>
      <p:ext uri="{BB962C8B-B14F-4D97-AF65-F5344CB8AC3E}">
        <p14:creationId xmlns:p14="http://schemas.microsoft.com/office/powerpoint/2010/main" xmlns="" val="2237302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882995" y="791449"/>
            <a:ext cx="7383377" cy="1083733"/>
          </a:xfrm>
        </p:spPr>
        <p:txBody>
          <a:bodyPr>
            <a:normAutofit fontScale="90000"/>
          </a:bodyPr>
          <a:lstStyle/>
          <a:p>
            <a:r>
              <a:rPr lang="de-DE" dirty="0"/>
              <a:t>Das Anschreiben</a:t>
            </a:r>
          </a:p>
        </p:txBody>
      </p:sp>
      <p:sp>
        <p:nvSpPr>
          <p:cNvPr id="3" name="Untertitel 2"/>
          <p:cNvSpPr>
            <a:spLocks noGrp="1"/>
          </p:cNvSpPr>
          <p:nvPr>
            <p:ph type="subTitle" idx="1"/>
          </p:nvPr>
        </p:nvSpPr>
        <p:spPr>
          <a:xfrm>
            <a:off x="882995" y="2092896"/>
            <a:ext cx="10077917" cy="4072466"/>
          </a:xfrm>
        </p:spPr>
        <p:txBody>
          <a:bodyPr>
            <a:normAutofit fontScale="92500"/>
          </a:bodyPr>
          <a:lstStyle/>
          <a:p>
            <a:endParaRPr lang="de-DE" sz="2800" b="1" dirty="0"/>
          </a:p>
          <a:p>
            <a:r>
              <a:rPr lang="de-DE" sz="3600" dirty="0"/>
              <a:t>- Ein Anschreiben sollte nicht länger als </a:t>
            </a:r>
          </a:p>
          <a:p>
            <a:r>
              <a:rPr lang="de-DE" sz="3600" dirty="0"/>
              <a:t>  eine DIN A 4 Seite lang sein. </a:t>
            </a:r>
          </a:p>
          <a:p>
            <a:r>
              <a:rPr lang="de-DE" sz="3600" dirty="0"/>
              <a:t>- Der Betreff muss aussagekräftig und eindeutig sein. </a:t>
            </a:r>
          </a:p>
          <a:p>
            <a:r>
              <a:rPr lang="de-DE" sz="3600" dirty="0"/>
              <a:t>- Jedes Anschreiben soll individuell für das jeweilige Unternehmen geschrieben werden. </a:t>
            </a:r>
          </a:p>
          <a:p>
            <a:r>
              <a:rPr lang="de-DE" sz="3600" dirty="0"/>
              <a:t>- Ein Anschreiben darf keine Rechtschreibfehler enthalten. </a:t>
            </a:r>
          </a:p>
          <a:p>
            <a:endParaRPr lang="de-DE" sz="3600" dirty="0">
              <a:solidFill>
                <a:schemeClr val="tx1"/>
              </a:solidFill>
            </a:endParaRPr>
          </a:p>
        </p:txBody>
      </p:sp>
      <p:sp>
        <p:nvSpPr>
          <p:cNvPr id="5" name="Pfeil nach rechts 4"/>
          <p:cNvSpPr/>
          <p:nvPr/>
        </p:nvSpPr>
        <p:spPr>
          <a:xfrm rot="6830824" flipH="1">
            <a:off x="9445581" y="3085449"/>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41668" y="0"/>
            <a:ext cx="3657600" cy="2743200"/>
          </a:xfrm>
          <a:prstGeom prst="rect">
            <a:avLst/>
          </a:prstGeom>
        </p:spPr>
      </p:pic>
    </p:spTree>
    <p:extLst>
      <p:ext uri="{BB962C8B-B14F-4D97-AF65-F5344CB8AC3E}">
        <p14:creationId xmlns:p14="http://schemas.microsoft.com/office/powerpoint/2010/main" xmlns="" val="1165603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anim calcmode="lin" valueType="num">
                                      <p:cBhvr additive="base">
                                        <p:cTn id="9" dur="500" fill="hold"/>
                                        <p:tgtEl>
                                          <p:spTgt spid="2"/>
                                        </p:tgtEl>
                                        <p:attrNameLst>
                                          <p:attrName>ppt_x</p:attrName>
                                        </p:attrNameLst>
                                      </p:cBhvr>
                                      <p:tavLst>
                                        <p:tav tm="0">
                                          <p:val>
                                            <p:strVal val="#ppt_x"/>
                                          </p:val>
                                        </p:tav>
                                        <p:tav tm="100000">
                                          <p:val>
                                            <p:strVal val="#ppt_x"/>
                                          </p:val>
                                        </p:tav>
                                      </p:tavLst>
                                    </p:anim>
                                    <p:anim calcmode="lin" valueType="num">
                                      <p:cBhvr additive="base">
                                        <p:cTn id="10" dur="500" fill="hold"/>
                                        <p:tgtEl>
                                          <p:spTgt spid="2"/>
                                        </p:tgtEl>
                                        <p:attrNameLst>
                                          <p:attrName>ppt_y</p:attrName>
                                        </p:attrNameLst>
                                      </p:cBhvr>
                                      <p:tavLst>
                                        <p:tav tm="0">
                                          <p:val>
                                            <p:strVal val="1+#ppt_h/2"/>
                                          </p:val>
                                        </p:tav>
                                        <p:tav tm="100000">
                                          <p:val>
                                            <p:strVal val="#ppt_y"/>
                                          </p:val>
                                        </p:tav>
                                      </p:tavLst>
                                    </p:anim>
                                  </p:childTnLst>
                                </p:cTn>
                              </p:par>
                              <p:par>
                                <p:cTn id="11" presetID="2" presetClass="entr" presetSubtype="4"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56886" y="942110"/>
            <a:ext cx="7383377" cy="5005538"/>
          </a:xfrm>
        </p:spPr>
        <p:txBody>
          <a:bodyPr>
            <a:normAutofit fontScale="90000"/>
          </a:bodyPr>
          <a:lstStyle/>
          <a:p>
            <a:r>
              <a:rPr lang="de-DE" dirty="0"/>
              <a:t>Das Anschreiben besteht aus folgenden Teilen:</a:t>
            </a:r>
            <a:br>
              <a:rPr lang="de-DE" dirty="0"/>
            </a:br>
            <a:endParaRPr lang="de-DE" dirty="0"/>
          </a:p>
        </p:txBody>
      </p:sp>
      <p:sp>
        <p:nvSpPr>
          <p:cNvPr id="3" name="Untertitel 2"/>
          <p:cNvSpPr>
            <a:spLocks noGrp="1"/>
          </p:cNvSpPr>
          <p:nvPr>
            <p:ph type="subTitle" idx="1"/>
          </p:nvPr>
        </p:nvSpPr>
        <p:spPr>
          <a:xfrm>
            <a:off x="464576" y="4849090"/>
            <a:ext cx="10077917" cy="1098557"/>
          </a:xfrm>
        </p:spPr>
        <p:txBody>
          <a:bodyPr>
            <a:normAutofit/>
          </a:bodyPr>
          <a:lstStyle/>
          <a:p>
            <a:endParaRPr lang="de-DE" sz="2800" b="1" dirty="0"/>
          </a:p>
        </p:txBody>
      </p:sp>
      <p:sp>
        <p:nvSpPr>
          <p:cNvPr id="5" name="Pfeil nach rechts 4"/>
          <p:cNvSpPr/>
          <p:nvPr/>
        </p:nvSpPr>
        <p:spPr>
          <a:xfrm rot="6830824" flipH="1">
            <a:off x="9559508" y="3090103"/>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534400" y="64562"/>
            <a:ext cx="3657600" cy="2743200"/>
          </a:xfrm>
          <a:prstGeom prst="rect">
            <a:avLst/>
          </a:prstGeom>
        </p:spPr>
      </p:pic>
    </p:spTree>
    <p:extLst>
      <p:ext uri="{BB962C8B-B14F-4D97-AF65-F5344CB8AC3E}">
        <p14:creationId xmlns:p14="http://schemas.microsoft.com/office/powerpoint/2010/main" xmlns="" val="70219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anim calcmode="lin" valueType="num">
                                      <p:cBhvr additive="base">
                                        <p:cTn id="9" dur="500" fill="hold"/>
                                        <p:tgtEl>
                                          <p:spTgt spid="2"/>
                                        </p:tgtEl>
                                        <p:attrNameLst>
                                          <p:attrName>ppt_x</p:attrName>
                                        </p:attrNameLst>
                                      </p:cBhvr>
                                      <p:tavLst>
                                        <p:tav tm="0">
                                          <p:val>
                                            <p:strVal val="#ppt_x"/>
                                          </p:val>
                                        </p:tav>
                                        <p:tav tm="100000">
                                          <p:val>
                                            <p:strVal val="#ppt_x"/>
                                          </p:val>
                                        </p:tav>
                                      </p:tavLst>
                                    </p:anim>
                                    <p:anim calcmode="lin" valueType="num">
                                      <p:cBhvr additive="base">
                                        <p:cTn id="1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1601" y="34721"/>
            <a:ext cx="13853322" cy="6823279"/>
          </a:xfrm>
          <a:prstGeom prst="rect">
            <a:avLst/>
          </a:prstGeom>
        </p:spPr>
      </p:pic>
      <p:sp>
        <p:nvSpPr>
          <p:cNvPr id="3" name="Pfeil nach rechts 2"/>
          <p:cNvSpPr/>
          <p:nvPr/>
        </p:nvSpPr>
        <p:spPr>
          <a:xfrm flipH="1">
            <a:off x="9662402" y="594105"/>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431183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60265" y="1112122"/>
            <a:ext cx="7383377" cy="1083733"/>
          </a:xfrm>
        </p:spPr>
        <p:txBody>
          <a:bodyPr>
            <a:normAutofit fontScale="90000"/>
          </a:bodyPr>
          <a:lstStyle/>
          <a:p>
            <a:r>
              <a:rPr lang="de-DE" dirty="0"/>
              <a:t>1. „Der Kopf“ des Anschreibens</a:t>
            </a:r>
          </a:p>
        </p:txBody>
      </p:sp>
      <p:sp>
        <p:nvSpPr>
          <p:cNvPr id="3" name="Untertitel 2"/>
          <p:cNvSpPr>
            <a:spLocks noGrp="1"/>
          </p:cNvSpPr>
          <p:nvPr>
            <p:ph type="subTitle" idx="1"/>
          </p:nvPr>
        </p:nvSpPr>
        <p:spPr>
          <a:xfrm>
            <a:off x="455612" y="2319867"/>
            <a:ext cx="10077917" cy="4072466"/>
          </a:xfrm>
        </p:spPr>
        <p:txBody>
          <a:bodyPr>
            <a:normAutofit/>
          </a:bodyPr>
          <a:lstStyle/>
          <a:p>
            <a:pPr marL="457200" indent="-457200">
              <a:buFontTx/>
              <a:buChar char="-"/>
            </a:pPr>
            <a:r>
              <a:rPr lang="de-DE" sz="3900" dirty="0"/>
              <a:t>Vor- und Nachname, eigene Adresse mit Telefonnummer und E-Mail-Adresse</a:t>
            </a:r>
          </a:p>
          <a:p>
            <a:pPr marL="457200" indent="-457200">
              <a:buFontTx/>
              <a:buChar char="-"/>
            </a:pPr>
            <a:r>
              <a:rPr lang="de-DE" sz="3900" dirty="0"/>
              <a:t>Ortsangabe mit Datum (z.B. Lippstadt, 05.03.2018)</a:t>
            </a:r>
          </a:p>
          <a:p>
            <a:pPr marL="457200" indent="-457200">
              <a:buFontTx/>
              <a:buChar char="-"/>
            </a:pPr>
            <a:r>
              <a:rPr lang="de-DE" sz="3900" dirty="0"/>
              <a:t>Adresse des Betriebes (am besten mit konkretem Ansprechpartner)</a:t>
            </a:r>
          </a:p>
          <a:p>
            <a:endParaRPr lang="de-DE" sz="2800" dirty="0">
              <a:solidFill>
                <a:schemeClr val="tx1"/>
              </a:solidFill>
            </a:endParaRPr>
          </a:p>
          <a:p>
            <a:endParaRPr lang="de-DE" sz="2800" dirty="0">
              <a:solidFill>
                <a:schemeClr val="tx1"/>
              </a:solidFill>
            </a:endParaRPr>
          </a:p>
        </p:txBody>
      </p:sp>
      <p:sp>
        <p:nvSpPr>
          <p:cNvPr id="5" name="Pfeil nach rechts 4"/>
          <p:cNvSpPr/>
          <p:nvPr/>
        </p:nvSpPr>
        <p:spPr>
          <a:xfrm rot="6830824" flipH="1">
            <a:off x="9607889" y="2943320"/>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973456" y="-5134"/>
            <a:ext cx="3287470" cy="2465603"/>
          </a:xfrm>
          <a:prstGeom prst="rect">
            <a:avLst/>
          </a:prstGeom>
        </p:spPr>
      </p:pic>
    </p:spTree>
    <p:extLst>
      <p:ext uri="{BB962C8B-B14F-4D97-AF65-F5344CB8AC3E}">
        <p14:creationId xmlns:p14="http://schemas.microsoft.com/office/powerpoint/2010/main" xmlns="" val="324765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75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75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175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92727" y="-36997"/>
            <a:ext cx="13853322" cy="6823279"/>
          </a:xfrm>
          <a:prstGeom prst="rect">
            <a:avLst/>
          </a:prstGeom>
        </p:spPr>
      </p:pic>
      <p:sp>
        <p:nvSpPr>
          <p:cNvPr id="3" name="Pfeil nach rechts 2"/>
          <p:cNvSpPr/>
          <p:nvPr/>
        </p:nvSpPr>
        <p:spPr>
          <a:xfrm flipH="1">
            <a:off x="9606984" y="1240651"/>
            <a:ext cx="885524" cy="210553"/>
          </a:xfrm>
          <a:prstGeom prst="rightArrow">
            <a:avLst>
              <a:gd name="adj1" fmla="val 50000"/>
              <a:gd name="adj2" fmla="val 6588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xmlns="" val="291283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Metropolitan">
  <a:themeElements>
    <a:clrScheme name="Bla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etropolita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0</TotalTime>
  <Words>944</Words>
  <Application>Microsoft Office PowerPoint</Application>
  <PresentationFormat>Benutzerdefiniert</PresentationFormat>
  <Paragraphs>212</Paragraphs>
  <Slides>43</Slides>
  <Notes>0</Notes>
  <HiddenSlides>0</HiddenSlides>
  <MMClips>0</MMClips>
  <ScaleCrop>false</ScaleCrop>
  <HeadingPairs>
    <vt:vector size="4" baseType="variant">
      <vt:variant>
        <vt:lpstr>Design</vt:lpstr>
      </vt:variant>
      <vt:variant>
        <vt:i4>1</vt:i4>
      </vt:variant>
      <vt:variant>
        <vt:lpstr>Folientitel</vt:lpstr>
      </vt:variant>
      <vt:variant>
        <vt:i4>43</vt:i4>
      </vt:variant>
    </vt:vector>
  </HeadingPairs>
  <TitlesOfParts>
    <vt:vector size="44" baseType="lpstr">
      <vt:lpstr>Metropolitan</vt:lpstr>
      <vt:lpstr>Die schriftliche Bewerbung</vt:lpstr>
      <vt:lpstr>Die schriftliche  Bewerbung besteht  aus:</vt:lpstr>
      <vt:lpstr>Das Deckblatt</vt:lpstr>
      <vt:lpstr>Folie 4</vt:lpstr>
      <vt:lpstr>Das Anschreiben</vt:lpstr>
      <vt:lpstr>Das Anschreiben besteht aus folgenden Teilen: </vt:lpstr>
      <vt:lpstr>Folie 7</vt:lpstr>
      <vt:lpstr>1. „Der Kopf“ des Anschreibens</vt:lpstr>
      <vt:lpstr>Folie 9</vt:lpstr>
      <vt:lpstr>2. „Der Betreff“ des Anschreibens</vt:lpstr>
      <vt:lpstr>Folie 11</vt:lpstr>
      <vt:lpstr>3. „Die Anrede“</vt:lpstr>
      <vt:lpstr>Folie 13</vt:lpstr>
      <vt:lpstr>Folie 14</vt:lpstr>
      <vt:lpstr> 3.1 „Der erste Absatz“</vt:lpstr>
      <vt:lpstr>Folie 16</vt:lpstr>
      <vt:lpstr>Folie 17</vt:lpstr>
      <vt:lpstr>Weitere Formulierungen für den ersten Absatz:</vt:lpstr>
      <vt:lpstr>Sehr geehrter Herr Personal,  in der schulischen Berufsberatung der Arbeitsagentur bin ich auf Ihr Unternehmen aufmerksam geworden. Mehrere Berufsorientierungsmaßnahmen in der Schule  haben mich darin bestärkt, eine Ausbildung im Bereich Metallverarbeitung zu machen. Die Gespräche mit Ihnen bzw. ihren Mitarbeitern auf der Berufswahlmesse der Drost-Rose-Realschule am 21.03.2018 haben mich dazu veranlasst, mich um einen Ausbildungsplatz bei Ihnen zu bewerben.   oder  Sehr geehrte Frau Verantwortlich,  wie ich bei der Recherche nach Ausbildungsplätzen im Bereich Handel erfahren habe (vielleicht noch von wem und wo), bilden Sie in Ihrem Unternehmen Kaufleute für den Groß- und Außenhandel aus. Die umfassende schulische Beratung im Bereich Berufsorientierung hat mich darin bestärkt, eine Ausbildung zur Kauffrau im Groß- und Außenhandel zu machen. Nach dem freundlichen Telefongespräch am 28.03.2018 (während der Berufswahlmesse der Drost-Rose-Realschule am 21.03.2018) mit Ihnen, habe ich mich dazu entschieden, mich bei Ihnen um eine Ausbildungsplatz zu bewerben. </vt:lpstr>
      <vt:lpstr>Sehr geehrter Herr Personal,  Gästen durch eine freundliche Bedienung eine schöne Zeit zu bereiten, das ist genau das, was ich in Zukunft gerne beruflich machen möchte. Wie Sie mir während unseres Telefonats am 14.03.2018 gesagt haben, stellen Sie einen Ausbildungsplatz zur Restaurantfachfrau bereit, um den ich mich hiermit bewerbe.   oder  Sehr geehrte Frau Verantwortlich,  kranken Menschen den Aufenthalt im Krankenhaus so angenehm wie möglich zu machen und damit zu ihrem Gesundwerden beizutragen, das ist mein beruflicher Wunsch für die Zukunft. Da ich in der schulischen Berufsberatung von der Möglichkeit der Ausbildung zur Gesundheits- und Krankenpflegerin in Ihrem Unternehmen erfahren habe, bewerbe ich mich hiermit bei Ihnen .     </vt:lpstr>
      <vt:lpstr>   oder  Sehr geehrter Herr Verantwortlich,  Kunden den täglichen Einkauf in Ihrem Markt zu erleichtern, tägliche Bestellungen und Platzierungen der Waren vorzunehmen und die Attraktivität Ihres Marktes zu erhalten, das ist mein zukünftiges Berufsziel. Erfahrungen in diesem Bereich konnte ich bereits Anfang diesen Jahres während eines dreiwöchigen Schülerbetriebspraktikums  sammeln. Deshalb bewerbe ich mich bei Ihnen um einen Ausbildungsplatz zur Einzelhandelskauffrau.       </vt:lpstr>
      <vt:lpstr>Folie 22</vt:lpstr>
      <vt:lpstr> 3.1 „Der zweite Absatz“</vt:lpstr>
      <vt:lpstr>Folie 24</vt:lpstr>
      <vt:lpstr> 3.1 „Der dritte Absatz“ - Du</vt:lpstr>
      <vt:lpstr>Folie 26</vt:lpstr>
      <vt:lpstr>Folie 27</vt:lpstr>
      <vt:lpstr> 3.4 „Die Bitte um ein  Vorstellungsgespräch“</vt:lpstr>
      <vt:lpstr>Folie 29</vt:lpstr>
      <vt:lpstr>Folie 30</vt:lpstr>
      <vt:lpstr> 4. Gruß und Abschied</vt:lpstr>
      <vt:lpstr>Folie 32</vt:lpstr>
      <vt:lpstr> 5. Anlagen</vt:lpstr>
      <vt:lpstr> Welche Formatierungsregeln muss man beachten?</vt:lpstr>
      <vt:lpstr>Folie 35</vt:lpstr>
      <vt:lpstr>Der Lebenslauf</vt:lpstr>
      <vt:lpstr>Folie 37</vt:lpstr>
      <vt:lpstr>Folie 38</vt:lpstr>
      <vt:lpstr>So sehen die Bewerbungsmuster auf  www.drost-rose-realschule.de aus</vt:lpstr>
      <vt:lpstr>Folie 40</vt:lpstr>
      <vt:lpstr>Folie 41</vt:lpstr>
      <vt:lpstr>Danke für deine Aufmerksamkeit!</vt:lpstr>
      <vt:lpstr>Viel Erfolg beim Anfertigen deiner schriftlichen Bewerbung!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schriftliche Bewerbung</dc:title>
  <dc:creator>HP</dc:creator>
  <cp:lastModifiedBy>Carsten</cp:lastModifiedBy>
  <cp:revision>141</cp:revision>
  <dcterms:created xsi:type="dcterms:W3CDTF">2018-01-28T10:34:48Z</dcterms:created>
  <dcterms:modified xsi:type="dcterms:W3CDTF">2018-03-20T17:13:45Z</dcterms:modified>
</cp:coreProperties>
</file>